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79" r:id="rId3"/>
    <p:sldId id="286" r:id="rId4"/>
    <p:sldId id="280" r:id="rId5"/>
    <p:sldId id="282" r:id="rId6"/>
    <p:sldId id="257" r:id="rId7"/>
    <p:sldId id="283" r:id="rId8"/>
    <p:sldId id="287" r:id="rId9"/>
    <p:sldId id="285" r:id="rId10"/>
    <p:sldId id="284" r:id="rId11"/>
    <p:sldId id="275" r:id="rId12"/>
    <p:sldId id="266" r:id="rId13"/>
  </p:sldIdLst>
  <p:sldSz cx="12192000" cy="6858000"/>
  <p:notesSz cx="6858000" cy="9144000"/>
  <p:defaultTextStyle>
    <a:defPPr>
      <a:defRPr lang="it-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iorenza Conforti" initials="FC" lastIdx="10" clrIdx="0">
    <p:extLst>
      <p:ext uri="{19B8F6BF-5375-455C-9EA6-DF929625EA0E}">
        <p15:presenceInfo xmlns:p15="http://schemas.microsoft.com/office/powerpoint/2012/main" userId="S::fiorenza.conforti@locarnofestival.ch::d39ea3b3-f481-4de7-a33f-0af97fad7d7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EBBBCC-DAD2-459C-BE2E-F6DE35CF9A28}" styleName="Stile scuro 2 - Colore 3/Colore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D7AC3CCA-C797-4891-BE02-D94E43425B78}" styleName="Stile medio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EC20E35-A176-4012-BC5E-935CFFF8708E}" styleName="Stile medio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16DA210-FB5B-4158-B5E0-FEB733F419BA}" styleName="Stile chiaro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505E3EF-67EA-436B-97B2-0124C06EBD24}" styleName="Stile medio 4 - Colore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EB344D84-9AFB-497E-A393-DC336BA19D2E}" styleName="Stile medio 3 - Colore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Stile medio 3 - Colore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FECB4D8-DB02-4DC6-A0A2-4F2EBAE1DC90}" styleName="Stile medio 1 - Colore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93D81CF-94F2-401A-BA57-92F5A7B2D0C5}" styleName="Stile medio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799B23B-EC83-4686-B30A-512413B5E67A}" styleName="Stile chiaro 3 - Colore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233"/>
    <p:restoredTop sz="94313"/>
  </p:normalViewPr>
  <p:slideViewPr>
    <p:cSldViewPr snapToGrid="0" snapToObjects="1">
      <p:cViewPr varScale="1">
        <p:scale>
          <a:sx n="100" d="100"/>
          <a:sy n="100" d="100"/>
        </p:scale>
        <p:origin x="160" y="22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710B02-70B9-2142-A742-A54666258452}" type="datetimeFigureOut">
              <a:rPr lang="fr-FR" smtClean="0"/>
              <a:t>28/02/2021</a:t>
            </a:fld>
            <a:endParaRPr lang="fr-FR"/>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fr-F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220A99-9F45-CF43-BB6C-C835EDB0D208}" type="slidenum">
              <a:rPr lang="fr-FR" smtClean="0"/>
              <a:t>‹N›</a:t>
            </a:fld>
            <a:endParaRPr lang="fr-FR"/>
          </a:p>
        </p:txBody>
      </p:sp>
    </p:spTree>
    <p:extLst>
      <p:ext uri="{BB962C8B-B14F-4D97-AF65-F5344CB8AC3E}">
        <p14:creationId xmlns:p14="http://schemas.microsoft.com/office/powerpoint/2010/main" val="10704289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fr-FR" dirty="0"/>
          </a:p>
        </p:txBody>
      </p:sp>
      <p:sp>
        <p:nvSpPr>
          <p:cNvPr id="4" name="Segnaposto numero diapositiva 3"/>
          <p:cNvSpPr>
            <a:spLocks noGrp="1"/>
          </p:cNvSpPr>
          <p:nvPr>
            <p:ph type="sldNum" sz="quarter" idx="5"/>
          </p:nvPr>
        </p:nvSpPr>
        <p:spPr/>
        <p:txBody>
          <a:bodyPr/>
          <a:lstStyle/>
          <a:p>
            <a:fld id="{C0220A99-9F45-CF43-BB6C-C835EDB0D208}" type="slidenum">
              <a:rPr lang="fr-FR" smtClean="0"/>
              <a:t>5</a:t>
            </a:fld>
            <a:endParaRPr lang="fr-FR"/>
          </a:p>
        </p:txBody>
      </p:sp>
    </p:spTree>
    <p:extLst>
      <p:ext uri="{BB962C8B-B14F-4D97-AF65-F5344CB8AC3E}">
        <p14:creationId xmlns:p14="http://schemas.microsoft.com/office/powerpoint/2010/main" val="3376883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625AF26-72C2-B548-8196-E11468A0186F}"/>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it-CH"/>
          </a:p>
        </p:txBody>
      </p:sp>
      <p:sp>
        <p:nvSpPr>
          <p:cNvPr id="3" name="Sottotitolo 2">
            <a:extLst>
              <a:ext uri="{FF2B5EF4-FFF2-40B4-BE49-F238E27FC236}">
                <a16:creationId xmlns:a16="http://schemas.microsoft.com/office/drawing/2014/main" id="{A0A0B8C1-E138-8F43-9013-7D65862200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it-CH"/>
          </a:p>
        </p:txBody>
      </p:sp>
      <p:sp>
        <p:nvSpPr>
          <p:cNvPr id="4" name="Segnaposto data 3">
            <a:extLst>
              <a:ext uri="{FF2B5EF4-FFF2-40B4-BE49-F238E27FC236}">
                <a16:creationId xmlns:a16="http://schemas.microsoft.com/office/drawing/2014/main" id="{99F7B210-815C-5941-8841-C7F56BF4B8F0}"/>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5" name="Segnaposto piè di pagina 4">
            <a:extLst>
              <a:ext uri="{FF2B5EF4-FFF2-40B4-BE49-F238E27FC236}">
                <a16:creationId xmlns:a16="http://schemas.microsoft.com/office/drawing/2014/main" id="{49BE9F31-CD96-A146-B89F-F6967204002F}"/>
              </a:ext>
            </a:extLst>
          </p:cNvPr>
          <p:cNvSpPr>
            <a:spLocks noGrp="1"/>
          </p:cNvSpPr>
          <p:nvPr>
            <p:ph type="ftr" sz="quarter" idx="11"/>
          </p:nvPr>
        </p:nvSpPr>
        <p:spPr/>
        <p:txBody>
          <a:bodyPr/>
          <a:lstStyle/>
          <a:p>
            <a:endParaRPr lang="it-CH"/>
          </a:p>
        </p:txBody>
      </p:sp>
      <p:sp>
        <p:nvSpPr>
          <p:cNvPr id="6" name="Segnaposto numero diapositiva 5">
            <a:extLst>
              <a:ext uri="{FF2B5EF4-FFF2-40B4-BE49-F238E27FC236}">
                <a16:creationId xmlns:a16="http://schemas.microsoft.com/office/drawing/2014/main" id="{56ED40C5-CEC3-2144-A047-CCDB6C6C8A30}"/>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3376651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FDD9B6F-170C-6845-AE50-100A2E20AB90}"/>
              </a:ext>
            </a:extLst>
          </p:cNvPr>
          <p:cNvSpPr>
            <a:spLocks noGrp="1"/>
          </p:cNvSpPr>
          <p:nvPr>
            <p:ph type="title"/>
          </p:nvPr>
        </p:nvSpPr>
        <p:spPr/>
        <p:txBody>
          <a:bodyPr/>
          <a:lstStyle/>
          <a:p>
            <a:r>
              <a:rPr lang="it-IT"/>
              <a:t>Fare clic per modificare lo stile del titolo dello schema</a:t>
            </a:r>
            <a:endParaRPr lang="it-CH"/>
          </a:p>
        </p:txBody>
      </p:sp>
      <p:sp>
        <p:nvSpPr>
          <p:cNvPr id="3" name="Segnaposto testo verticale 2">
            <a:extLst>
              <a:ext uri="{FF2B5EF4-FFF2-40B4-BE49-F238E27FC236}">
                <a16:creationId xmlns:a16="http://schemas.microsoft.com/office/drawing/2014/main" id="{61C6B279-B2FF-7F44-8B53-56771897C5F0}"/>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it-CH"/>
          </a:p>
        </p:txBody>
      </p:sp>
      <p:sp>
        <p:nvSpPr>
          <p:cNvPr id="4" name="Segnaposto data 3">
            <a:extLst>
              <a:ext uri="{FF2B5EF4-FFF2-40B4-BE49-F238E27FC236}">
                <a16:creationId xmlns:a16="http://schemas.microsoft.com/office/drawing/2014/main" id="{B1F27FD3-7B4A-0445-A66D-BB7CD3EBC095}"/>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5" name="Segnaposto piè di pagina 4">
            <a:extLst>
              <a:ext uri="{FF2B5EF4-FFF2-40B4-BE49-F238E27FC236}">
                <a16:creationId xmlns:a16="http://schemas.microsoft.com/office/drawing/2014/main" id="{22BCCA33-F9C0-E94A-A325-BB0D6C869341}"/>
              </a:ext>
            </a:extLst>
          </p:cNvPr>
          <p:cNvSpPr>
            <a:spLocks noGrp="1"/>
          </p:cNvSpPr>
          <p:nvPr>
            <p:ph type="ftr" sz="quarter" idx="11"/>
          </p:nvPr>
        </p:nvSpPr>
        <p:spPr/>
        <p:txBody>
          <a:bodyPr/>
          <a:lstStyle/>
          <a:p>
            <a:endParaRPr lang="it-CH"/>
          </a:p>
        </p:txBody>
      </p:sp>
      <p:sp>
        <p:nvSpPr>
          <p:cNvPr id="6" name="Segnaposto numero diapositiva 5">
            <a:extLst>
              <a:ext uri="{FF2B5EF4-FFF2-40B4-BE49-F238E27FC236}">
                <a16:creationId xmlns:a16="http://schemas.microsoft.com/office/drawing/2014/main" id="{DF0C056A-9CDB-5A42-A391-8EE8D931D528}"/>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2662826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7ADF04C6-2CC7-2F4D-A094-C6E106CF5FB2}"/>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it-CH"/>
          </a:p>
        </p:txBody>
      </p:sp>
      <p:sp>
        <p:nvSpPr>
          <p:cNvPr id="3" name="Segnaposto testo verticale 2">
            <a:extLst>
              <a:ext uri="{FF2B5EF4-FFF2-40B4-BE49-F238E27FC236}">
                <a16:creationId xmlns:a16="http://schemas.microsoft.com/office/drawing/2014/main" id="{D7D43ED6-B4C3-DD49-8135-6CD6D0CBEA63}"/>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it-CH"/>
          </a:p>
        </p:txBody>
      </p:sp>
      <p:sp>
        <p:nvSpPr>
          <p:cNvPr id="4" name="Segnaposto data 3">
            <a:extLst>
              <a:ext uri="{FF2B5EF4-FFF2-40B4-BE49-F238E27FC236}">
                <a16:creationId xmlns:a16="http://schemas.microsoft.com/office/drawing/2014/main" id="{921694AF-4069-BF4A-A3CB-D79CB9E2125C}"/>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5" name="Segnaposto piè di pagina 4">
            <a:extLst>
              <a:ext uri="{FF2B5EF4-FFF2-40B4-BE49-F238E27FC236}">
                <a16:creationId xmlns:a16="http://schemas.microsoft.com/office/drawing/2014/main" id="{D6536950-3DFF-6A45-B172-BD3E3A91F607}"/>
              </a:ext>
            </a:extLst>
          </p:cNvPr>
          <p:cNvSpPr>
            <a:spLocks noGrp="1"/>
          </p:cNvSpPr>
          <p:nvPr>
            <p:ph type="ftr" sz="quarter" idx="11"/>
          </p:nvPr>
        </p:nvSpPr>
        <p:spPr/>
        <p:txBody>
          <a:bodyPr/>
          <a:lstStyle/>
          <a:p>
            <a:endParaRPr lang="it-CH"/>
          </a:p>
        </p:txBody>
      </p:sp>
      <p:sp>
        <p:nvSpPr>
          <p:cNvPr id="6" name="Segnaposto numero diapositiva 5">
            <a:extLst>
              <a:ext uri="{FF2B5EF4-FFF2-40B4-BE49-F238E27FC236}">
                <a16:creationId xmlns:a16="http://schemas.microsoft.com/office/drawing/2014/main" id="{E4129BB8-D7A0-994E-B15C-38EC8353D288}"/>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271436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722E609-76F2-7C47-BE55-52263391184A}"/>
              </a:ext>
            </a:extLst>
          </p:cNvPr>
          <p:cNvSpPr>
            <a:spLocks noGrp="1"/>
          </p:cNvSpPr>
          <p:nvPr>
            <p:ph type="title"/>
          </p:nvPr>
        </p:nvSpPr>
        <p:spPr/>
        <p:txBody>
          <a:bodyPr/>
          <a:lstStyle/>
          <a:p>
            <a:r>
              <a:rPr lang="it-IT"/>
              <a:t>Fare clic per modificare lo stile del titolo dello schema</a:t>
            </a:r>
            <a:endParaRPr lang="it-CH"/>
          </a:p>
        </p:txBody>
      </p:sp>
      <p:sp>
        <p:nvSpPr>
          <p:cNvPr id="3" name="Segnaposto contenuto 2">
            <a:extLst>
              <a:ext uri="{FF2B5EF4-FFF2-40B4-BE49-F238E27FC236}">
                <a16:creationId xmlns:a16="http://schemas.microsoft.com/office/drawing/2014/main" id="{C1072D48-49A2-BA47-8C2A-BDA3D9A28CC4}"/>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it-CH"/>
          </a:p>
        </p:txBody>
      </p:sp>
      <p:sp>
        <p:nvSpPr>
          <p:cNvPr id="4" name="Segnaposto data 3">
            <a:extLst>
              <a:ext uri="{FF2B5EF4-FFF2-40B4-BE49-F238E27FC236}">
                <a16:creationId xmlns:a16="http://schemas.microsoft.com/office/drawing/2014/main" id="{0C54B9A0-89AE-0B4A-8C80-FF6B6855979F}"/>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5" name="Segnaposto piè di pagina 4">
            <a:extLst>
              <a:ext uri="{FF2B5EF4-FFF2-40B4-BE49-F238E27FC236}">
                <a16:creationId xmlns:a16="http://schemas.microsoft.com/office/drawing/2014/main" id="{F76E45FB-5A13-A742-8966-37865453597F}"/>
              </a:ext>
            </a:extLst>
          </p:cNvPr>
          <p:cNvSpPr>
            <a:spLocks noGrp="1"/>
          </p:cNvSpPr>
          <p:nvPr>
            <p:ph type="ftr" sz="quarter" idx="11"/>
          </p:nvPr>
        </p:nvSpPr>
        <p:spPr/>
        <p:txBody>
          <a:bodyPr/>
          <a:lstStyle/>
          <a:p>
            <a:endParaRPr lang="it-CH"/>
          </a:p>
        </p:txBody>
      </p:sp>
      <p:sp>
        <p:nvSpPr>
          <p:cNvPr id="6" name="Segnaposto numero diapositiva 5">
            <a:extLst>
              <a:ext uri="{FF2B5EF4-FFF2-40B4-BE49-F238E27FC236}">
                <a16:creationId xmlns:a16="http://schemas.microsoft.com/office/drawing/2014/main" id="{2662E654-66C7-BF47-B437-4170FF19BEFE}"/>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145245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73323C-4D7E-7240-A3E3-3A79FC73523F}"/>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it-CH"/>
          </a:p>
        </p:txBody>
      </p:sp>
      <p:sp>
        <p:nvSpPr>
          <p:cNvPr id="3" name="Segnaposto testo 2">
            <a:extLst>
              <a:ext uri="{FF2B5EF4-FFF2-40B4-BE49-F238E27FC236}">
                <a16:creationId xmlns:a16="http://schemas.microsoft.com/office/drawing/2014/main" id="{A07C2A76-D035-2748-A3BD-74C6437A9F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A9C95AB6-DA7F-4C40-9211-47A9FEE8DE41}"/>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5" name="Segnaposto piè di pagina 4">
            <a:extLst>
              <a:ext uri="{FF2B5EF4-FFF2-40B4-BE49-F238E27FC236}">
                <a16:creationId xmlns:a16="http://schemas.microsoft.com/office/drawing/2014/main" id="{9DFD33A4-6649-2C45-AD2A-AB67CECD51BE}"/>
              </a:ext>
            </a:extLst>
          </p:cNvPr>
          <p:cNvSpPr>
            <a:spLocks noGrp="1"/>
          </p:cNvSpPr>
          <p:nvPr>
            <p:ph type="ftr" sz="quarter" idx="11"/>
          </p:nvPr>
        </p:nvSpPr>
        <p:spPr/>
        <p:txBody>
          <a:bodyPr/>
          <a:lstStyle/>
          <a:p>
            <a:endParaRPr lang="it-CH"/>
          </a:p>
        </p:txBody>
      </p:sp>
      <p:sp>
        <p:nvSpPr>
          <p:cNvPr id="6" name="Segnaposto numero diapositiva 5">
            <a:extLst>
              <a:ext uri="{FF2B5EF4-FFF2-40B4-BE49-F238E27FC236}">
                <a16:creationId xmlns:a16="http://schemas.microsoft.com/office/drawing/2014/main" id="{F0C63D47-CB0E-6A4A-A481-C037BDCD14BD}"/>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38727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CE74119-C472-DB47-AC43-83266941DCA5}"/>
              </a:ext>
            </a:extLst>
          </p:cNvPr>
          <p:cNvSpPr>
            <a:spLocks noGrp="1"/>
          </p:cNvSpPr>
          <p:nvPr>
            <p:ph type="title"/>
          </p:nvPr>
        </p:nvSpPr>
        <p:spPr/>
        <p:txBody>
          <a:bodyPr/>
          <a:lstStyle/>
          <a:p>
            <a:r>
              <a:rPr lang="it-IT"/>
              <a:t>Fare clic per modificare lo stile del titolo dello schema</a:t>
            </a:r>
            <a:endParaRPr lang="it-CH"/>
          </a:p>
        </p:txBody>
      </p:sp>
      <p:sp>
        <p:nvSpPr>
          <p:cNvPr id="3" name="Segnaposto contenuto 2">
            <a:extLst>
              <a:ext uri="{FF2B5EF4-FFF2-40B4-BE49-F238E27FC236}">
                <a16:creationId xmlns:a16="http://schemas.microsoft.com/office/drawing/2014/main" id="{16AD1265-0B65-7146-A2CD-8160EA6C4722}"/>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it-CH"/>
          </a:p>
        </p:txBody>
      </p:sp>
      <p:sp>
        <p:nvSpPr>
          <p:cNvPr id="4" name="Segnaposto contenuto 3">
            <a:extLst>
              <a:ext uri="{FF2B5EF4-FFF2-40B4-BE49-F238E27FC236}">
                <a16:creationId xmlns:a16="http://schemas.microsoft.com/office/drawing/2014/main" id="{A933F03B-FC45-0A45-A290-9A70DBFAF5B7}"/>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it-CH"/>
          </a:p>
        </p:txBody>
      </p:sp>
      <p:sp>
        <p:nvSpPr>
          <p:cNvPr id="5" name="Segnaposto data 4">
            <a:extLst>
              <a:ext uri="{FF2B5EF4-FFF2-40B4-BE49-F238E27FC236}">
                <a16:creationId xmlns:a16="http://schemas.microsoft.com/office/drawing/2014/main" id="{CABDD5B8-3AEC-9549-A702-823E4015CC71}"/>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6" name="Segnaposto piè di pagina 5">
            <a:extLst>
              <a:ext uri="{FF2B5EF4-FFF2-40B4-BE49-F238E27FC236}">
                <a16:creationId xmlns:a16="http://schemas.microsoft.com/office/drawing/2014/main" id="{48DFB51B-CFF1-9A45-AB1D-BB6BC6B23A7F}"/>
              </a:ext>
            </a:extLst>
          </p:cNvPr>
          <p:cNvSpPr>
            <a:spLocks noGrp="1"/>
          </p:cNvSpPr>
          <p:nvPr>
            <p:ph type="ftr" sz="quarter" idx="11"/>
          </p:nvPr>
        </p:nvSpPr>
        <p:spPr/>
        <p:txBody>
          <a:bodyPr/>
          <a:lstStyle/>
          <a:p>
            <a:endParaRPr lang="it-CH"/>
          </a:p>
        </p:txBody>
      </p:sp>
      <p:sp>
        <p:nvSpPr>
          <p:cNvPr id="7" name="Segnaposto numero diapositiva 6">
            <a:extLst>
              <a:ext uri="{FF2B5EF4-FFF2-40B4-BE49-F238E27FC236}">
                <a16:creationId xmlns:a16="http://schemas.microsoft.com/office/drawing/2014/main" id="{9C54B32C-E1FB-F84A-BA99-FBD1132AF082}"/>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8179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AA8C4BE-E2B9-7946-BC37-AEBAE1D957DC}"/>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it-CH"/>
          </a:p>
        </p:txBody>
      </p:sp>
      <p:sp>
        <p:nvSpPr>
          <p:cNvPr id="3" name="Segnaposto testo 2">
            <a:extLst>
              <a:ext uri="{FF2B5EF4-FFF2-40B4-BE49-F238E27FC236}">
                <a16:creationId xmlns:a16="http://schemas.microsoft.com/office/drawing/2014/main" id="{F9756EFD-E62B-844C-A6E2-23C87F59F6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A1A43960-38AD-AC45-B9DE-420755A20F8B}"/>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it-CH"/>
          </a:p>
        </p:txBody>
      </p:sp>
      <p:sp>
        <p:nvSpPr>
          <p:cNvPr id="5" name="Segnaposto testo 4">
            <a:extLst>
              <a:ext uri="{FF2B5EF4-FFF2-40B4-BE49-F238E27FC236}">
                <a16:creationId xmlns:a16="http://schemas.microsoft.com/office/drawing/2014/main" id="{65F822CF-05CD-AD49-9369-A6A332C630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E4082D26-B37D-4F41-AA3F-C297A6DBB2DA}"/>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it-CH"/>
          </a:p>
        </p:txBody>
      </p:sp>
      <p:sp>
        <p:nvSpPr>
          <p:cNvPr id="7" name="Segnaposto data 6">
            <a:extLst>
              <a:ext uri="{FF2B5EF4-FFF2-40B4-BE49-F238E27FC236}">
                <a16:creationId xmlns:a16="http://schemas.microsoft.com/office/drawing/2014/main" id="{7AFFF535-B5EF-AF4D-B3B0-55C4016DB0D9}"/>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8" name="Segnaposto piè di pagina 7">
            <a:extLst>
              <a:ext uri="{FF2B5EF4-FFF2-40B4-BE49-F238E27FC236}">
                <a16:creationId xmlns:a16="http://schemas.microsoft.com/office/drawing/2014/main" id="{C0A72F87-8E50-CD45-8723-BE390D58B903}"/>
              </a:ext>
            </a:extLst>
          </p:cNvPr>
          <p:cNvSpPr>
            <a:spLocks noGrp="1"/>
          </p:cNvSpPr>
          <p:nvPr>
            <p:ph type="ftr" sz="quarter" idx="11"/>
          </p:nvPr>
        </p:nvSpPr>
        <p:spPr/>
        <p:txBody>
          <a:bodyPr/>
          <a:lstStyle/>
          <a:p>
            <a:endParaRPr lang="it-CH"/>
          </a:p>
        </p:txBody>
      </p:sp>
      <p:sp>
        <p:nvSpPr>
          <p:cNvPr id="9" name="Segnaposto numero diapositiva 8">
            <a:extLst>
              <a:ext uri="{FF2B5EF4-FFF2-40B4-BE49-F238E27FC236}">
                <a16:creationId xmlns:a16="http://schemas.microsoft.com/office/drawing/2014/main" id="{9C26DDDE-9A0B-B747-88C8-A00218E80FFF}"/>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2540493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ECDDFE-1A25-6442-9D32-9A0CF48FD0AC}"/>
              </a:ext>
            </a:extLst>
          </p:cNvPr>
          <p:cNvSpPr>
            <a:spLocks noGrp="1"/>
          </p:cNvSpPr>
          <p:nvPr>
            <p:ph type="title"/>
          </p:nvPr>
        </p:nvSpPr>
        <p:spPr/>
        <p:txBody>
          <a:bodyPr/>
          <a:lstStyle/>
          <a:p>
            <a:r>
              <a:rPr lang="it-IT"/>
              <a:t>Fare clic per modificare lo stile del titolo dello schema</a:t>
            </a:r>
            <a:endParaRPr lang="it-CH"/>
          </a:p>
        </p:txBody>
      </p:sp>
      <p:sp>
        <p:nvSpPr>
          <p:cNvPr id="3" name="Segnaposto data 2">
            <a:extLst>
              <a:ext uri="{FF2B5EF4-FFF2-40B4-BE49-F238E27FC236}">
                <a16:creationId xmlns:a16="http://schemas.microsoft.com/office/drawing/2014/main" id="{492382AE-6FD4-7444-9937-E6E9C12C6597}"/>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4" name="Segnaposto piè di pagina 3">
            <a:extLst>
              <a:ext uri="{FF2B5EF4-FFF2-40B4-BE49-F238E27FC236}">
                <a16:creationId xmlns:a16="http://schemas.microsoft.com/office/drawing/2014/main" id="{F083C905-9EDD-FC4A-87FD-5802BC0C4E6C}"/>
              </a:ext>
            </a:extLst>
          </p:cNvPr>
          <p:cNvSpPr>
            <a:spLocks noGrp="1"/>
          </p:cNvSpPr>
          <p:nvPr>
            <p:ph type="ftr" sz="quarter" idx="11"/>
          </p:nvPr>
        </p:nvSpPr>
        <p:spPr/>
        <p:txBody>
          <a:bodyPr/>
          <a:lstStyle/>
          <a:p>
            <a:endParaRPr lang="it-CH"/>
          </a:p>
        </p:txBody>
      </p:sp>
      <p:sp>
        <p:nvSpPr>
          <p:cNvPr id="5" name="Segnaposto numero diapositiva 4">
            <a:extLst>
              <a:ext uri="{FF2B5EF4-FFF2-40B4-BE49-F238E27FC236}">
                <a16:creationId xmlns:a16="http://schemas.microsoft.com/office/drawing/2014/main" id="{2E70FC7E-83B6-D643-BAE9-6B21F0856BD1}"/>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67930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76BC73AA-85F8-A446-9ED5-DBF4026A4D22}"/>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3" name="Segnaposto piè di pagina 2">
            <a:extLst>
              <a:ext uri="{FF2B5EF4-FFF2-40B4-BE49-F238E27FC236}">
                <a16:creationId xmlns:a16="http://schemas.microsoft.com/office/drawing/2014/main" id="{7EF12BA1-9D5B-AA4E-9BF3-79AC93EF8572}"/>
              </a:ext>
            </a:extLst>
          </p:cNvPr>
          <p:cNvSpPr>
            <a:spLocks noGrp="1"/>
          </p:cNvSpPr>
          <p:nvPr>
            <p:ph type="ftr" sz="quarter" idx="11"/>
          </p:nvPr>
        </p:nvSpPr>
        <p:spPr/>
        <p:txBody>
          <a:bodyPr/>
          <a:lstStyle/>
          <a:p>
            <a:endParaRPr lang="it-CH"/>
          </a:p>
        </p:txBody>
      </p:sp>
      <p:sp>
        <p:nvSpPr>
          <p:cNvPr id="4" name="Segnaposto numero diapositiva 3">
            <a:extLst>
              <a:ext uri="{FF2B5EF4-FFF2-40B4-BE49-F238E27FC236}">
                <a16:creationId xmlns:a16="http://schemas.microsoft.com/office/drawing/2014/main" id="{AFF0AA8B-F2F3-3C4B-AABB-2E01FB1C2150}"/>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2565966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6F40F0-9BB7-BE49-8552-B8EEDE41A470}"/>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it-CH"/>
          </a:p>
        </p:txBody>
      </p:sp>
      <p:sp>
        <p:nvSpPr>
          <p:cNvPr id="3" name="Segnaposto contenuto 2">
            <a:extLst>
              <a:ext uri="{FF2B5EF4-FFF2-40B4-BE49-F238E27FC236}">
                <a16:creationId xmlns:a16="http://schemas.microsoft.com/office/drawing/2014/main" id="{2AE83DC5-9863-A144-A21B-B91E4BC071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it-CH"/>
          </a:p>
        </p:txBody>
      </p:sp>
      <p:sp>
        <p:nvSpPr>
          <p:cNvPr id="4" name="Segnaposto testo 3">
            <a:extLst>
              <a:ext uri="{FF2B5EF4-FFF2-40B4-BE49-F238E27FC236}">
                <a16:creationId xmlns:a16="http://schemas.microsoft.com/office/drawing/2014/main" id="{1B10E7BD-91E6-B14F-8A29-20A4CE1FE6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DBDB1580-D78F-CF4E-BCE6-D6A909706880}"/>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6" name="Segnaposto piè di pagina 5">
            <a:extLst>
              <a:ext uri="{FF2B5EF4-FFF2-40B4-BE49-F238E27FC236}">
                <a16:creationId xmlns:a16="http://schemas.microsoft.com/office/drawing/2014/main" id="{82A52994-D45F-1C42-BA9A-BCD79533DD0A}"/>
              </a:ext>
            </a:extLst>
          </p:cNvPr>
          <p:cNvSpPr>
            <a:spLocks noGrp="1"/>
          </p:cNvSpPr>
          <p:nvPr>
            <p:ph type="ftr" sz="quarter" idx="11"/>
          </p:nvPr>
        </p:nvSpPr>
        <p:spPr/>
        <p:txBody>
          <a:bodyPr/>
          <a:lstStyle/>
          <a:p>
            <a:endParaRPr lang="it-CH"/>
          </a:p>
        </p:txBody>
      </p:sp>
      <p:sp>
        <p:nvSpPr>
          <p:cNvPr id="7" name="Segnaposto numero diapositiva 6">
            <a:extLst>
              <a:ext uri="{FF2B5EF4-FFF2-40B4-BE49-F238E27FC236}">
                <a16:creationId xmlns:a16="http://schemas.microsoft.com/office/drawing/2014/main" id="{AC6138DE-F59C-5E4C-A045-CA742942826E}"/>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4152802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D872BF0-DBED-6346-9953-A2AC0EB58B3B}"/>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it-CH"/>
          </a:p>
        </p:txBody>
      </p:sp>
      <p:sp>
        <p:nvSpPr>
          <p:cNvPr id="3" name="Segnaposto immagine 2">
            <a:extLst>
              <a:ext uri="{FF2B5EF4-FFF2-40B4-BE49-F238E27FC236}">
                <a16:creationId xmlns:a16="http://schemas.microsoft.com/office/drawing/2014/main" id="{BDA3BCC3-430A-7142-8991-01781277A4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CH"/>
          </a:p>
        </p:txBody>
      </p:sp>
      <p:sp>
        <p:nvSpPr>
          <p:cNvPr id="4" name="Segnaposto testo 3">
            <a:extLst>
              <a:ext uri="{FF2B5EF4-FFF2-40B4-BE49-F238E27FC236}">
                <a16:creationId xmlns:a16="http://schemas.microsoft.com/office/drawing/2014/main" id="{AA4907E8-897F-624D-BACD-6A18F417D3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4DDA6668-4CE8-044F-8386-601DB9FDD132}"/>
              </a:ext>
            </a:extLst>
          </p:cNvPr>
          <p:cNvSpPr>
            <a:spLocks noGrp="1"/>
          </p:cNvSpPr>
          <p:nvPr>
            <p:ph type="dt" sz="half" idx="10"/>
          </p:nvPr>
        </p:nvSpPr>
        <p:spPr/>
        <p:txBody>
          <a:bodyPr/>
          <a:lstStyle/>
          <a:p>
            <a:fld id="{9C50D380-0A5C-3341-8AE5-EEC6371B865D}" type="datetimeFigureOut">
              <a:rPr lang="it-CH" smtClean="0"/>
              <a:t>28.02.21</a:t>
            </a:fld>
            <a:endParaRPr lang="it-CH"/>
          </a:p>
        </p:txBody>
      </p:sp>
      <p:sp>
        <p:nvSpPr>
          <p:cNvPr id="6" name="Segnaposto piè di pagina 5">
            <a:extLst>
              <a:ext uri="{FF2B5EF4-FFF2-40B4-BE49-F238E27FC236}">
                <a16:creationId xmlns:a16="http://schemas.microsoft.com/office/drawing/2014/main" id="{006837AE-8FA9-344B-81E8-0778BA235C7B}"/>
              </a:ext>
            </a:extLst>
          </p:cNvPr>
          <p:cNvSpPr>
            <a:spLocks noGrp="1"/>
          </p:cNvSpPr>
          <p:nvPr>
            <p:ph type="ftr" sz="quarter" idx="11"/>
          </p:nvPr>
        </p:nvSpPr>
        <p:spPr/>
        <p:txBody>
          <a:bodyPr/>
          <a:lstStyle/>
          <a:p>
            <a:endParaRPr lang="it-CH"/>
          </a:p>
        </p:txBody>
      </p:sp>
      <p:sp>
        <p:nvSpPr>
          <p:cNvPr id="7" name="Segnaposto numero diapositiva 6">
            <a:extLst>
              <a:ext uri="{FF2B5EF4-FFF2-40B4-BE49-F238E27FC236}">
                <a16:creationId xmlns:a16="http://schemas.microsoft.com/office/drawing/2014/main" id="{A2CDF888-EB24-5342-AF2F-0067255B061E}"/>
              </a:ext>
            </a:extLst>
          </p:cNvPr>
          <p:cNvSpPr>
            <a:spLocks noGrp="1"/>
          </p:cNvSpPr>
          <p:nvPr>
            <p:ph type="sldNum" sz="quarter" idx="12"/>
          </p:nvPr>
        </p:nvSpPr>
        <p:spPr/>
        <p:txBody>
          <a:bodyPr/>
          <a:lstStyle/>
          <a:p>
            <a:fld id="{29BFC05A-9F1C-A44A-B3D5-8AB648A6A496}" type="slidenum">
              <a:rPr lang="it-CH" smtClean="0"/>
              <a:t>‹N›</a:t>
            </a:fld>
            <a:endParaRPr lang="it-CH"/>
          </a:p>
        </p:txBody>
      </p:sp>
    </p:spTree>
    <p:extLst>
      <p:ext uri="{BB962C8B-B14F-4D97-AF65-F5344CB8AC3E}">
        <p14:creationId xmlns:p14="http://schemas.microsoft.com/office/powerpoint/2010/main" val="1258610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BCE3AB51-B4ED-E54C-944B-221D37F18B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it-CH"/>
          </a:p>
        </p:txBody>
      </p:sp>
      <p:sp>
        <p:nvSpPr>
          <p:cNvPr id="3" name="Segnaposto testo 2">
            <a:extLst>
              <a:ext uri="{FF2B5EF4-FFF2-40B4-BE49-F238E27FC236}">
                <a16:creationId xmlns:a16="http://schemas.microsoft.com/office/drawing/2014/main" id="{2C3F9D49-AEA9-0849-A7D4-5989A27B4B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it-CH"/>
          </a:p>
        </p:txBody>
      </p:sp>
      <p:sp>
        <p:nvSpPr>
          <p:cNvPr id="4" name="Segnaposto data 3">
            <a:extLst>
              <a:ext uri="{FF2B5EF4-FFF2-40B4-BE49-F238E27FC236}">
                <a16:creationId xmlns:a16="http://schemas.microsoft.com/office/drawing/2014/main" id="{88223A94-4901-6C46-AC34-4CBC48EEB7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50D380-0A5C-3341-8AE5-EEC6371B865D}" type="datetimeFigureOut">
              <a:rPr lang="it-CH" smtClean="0"/>
              <a:t>28.02.21</a:t>
            </a:fld>
            <a:endParaRPr lang="it-CH"/>
          </a:p>
        </p:txBody>
      </p:sp>
      <p:sp>
        <p:nvSpPr>
          <p:cNvPr id="5" name="Segnaposto piè di pagina 4">
            <a:extLst>
              <a:ext uri="{FF2B5EF4-FFF2-40B4-BE49-F238E27FC236}">
                <a16:creationId xmlns:a16="http://schemas.microsoft.com/office/drawing/2014/main" id="{2D689659-6B24-6E4F-93AA-A69901ADD9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CH"/>
          </a:p>
        </p:txBody>
      </p:sp>
      <p:sp>
        <p:nvSpPr>
          <p:cNvPr id="6" name="Segnaposto numero diapositiva 5">
            <a:extLst>
              <a:ext uri="{FF2B5EF4-FFF2-40B4-BE49-F238E27FC236}">
                <a16:creationId xmlns:a16="http://schemas.microsoft.com/office/drawing/2014/main" id="{3EA5D18F-CDFD-F342-9D60-5AD9FED8C0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BFC05A-9F1C-A44A-B3D5-8AB648A6A496}" type="slidenum">
              <a:rPr lang="it-CH" smtClean="0"/>
              <a:t>‹N›</a:t>
            </a:fld>
            <a:endParaRPr lang="it-CH"/>
          </a:p>
        </p:txBody>
      </p:sp>
    </p:spTree>
    <p:extLst>
      <p:ext uri="{BB962C8B-B14F-4D97-AF65-F5344CB8AC3E}">
        <p14:creationId xmlns:p14="http://schemas.microsoft.com/office/powerpoint/2010/main" val="15482379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banana.ch/fr/node/10788" TargetMode="External"/><Relationship Id="rId2" Type="http://schemas.openxmlformats.org/officeDocument/2006/relationships/hyperlink" Target="mailto:info@banana.ch"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ohada.org/index.php/f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16A5F70-24BB-9648-A52C-53D54F50D889}"/>
              </a:ext>
            </a:extLst>
          </p:cNvPr>
          <p:cNvSpPr>
            <a:spLocks noGrp="1"/>
          </p:cNvSpPr>
          <p:nvPr>
            <p:ph type="ctrTitle"/>
          </p:nvPr>
        </p:nvSpPr>
        <p:spPr>
          <a:xfrm>
            <a:off x="1239285" y="1640233"/>
            <a:ext cx="10091738" cy="2387600"/>
          </a:xfrm>
        </p:spPr>
        <p:txBody>
          <a:bodyPr>
            <a:noAutofit/>
          </a:bodyPr>
          <a:lstStyle/>
          <a:p>
            <a:r>
              <a:rPr lang="it-CH" sz="4400" dirty="0">
                <a:latin typeface="Avenir Light" panose="020B0402020203020204" pitchFamily="34" charset="77"/>
              </a:rPr>
              <a:t>Renforcement des compétences numériques dans la formation des techniciens comptables en République Démocratique du Congo</a:t>
            </a:r>
          </a:p>
        </p:txBody>
      </p:sp>
      <p:sp>
        <p:nvSpPr>
          <p:cNvPr id="3" name="Sottotitolo 2">
            <a:extLst>
              <a:ext uri="{FF2B5EF4-FFF2-40B4-BE49-F238E27FC236}">
                <a16:creationId xmlns:a16="http://schemas.microsoft.com/office/drawing/2014/main" id="{09A2F71C-9017-7F42-AB74-4C7446A32003}"/>
              </a:ext>
            </a:extLst>
          </p:cNvPr>
          <p:cNvSpPr>
            <a:spLocks noGrp="1"/>
          </p:cNvSpPr>
          <p:nvPr>
            <p:ph type="subTitle" idx="1"/>
          </p:nvPr>
        </p:nvSpPr>
        <p:spPr>
          <a:xfrm>
            <a:off x="1524000" y="4702175"/>
            <a:ext cx="9144000" cy="1655762"/>
          </a:xfrm>
        </p:spPr>
        <p:txBody>
          <a:bodyPr/>
          <a:lstStyle/>
          <a:p>
            <a:r>
              <a:rPr lang="it-CH" dirty="0">
                <a:latin typeface="Avenir Light" panose="020B0402020203020204" pitchFamily="34" charset="77"/>
              </a:rPr>
              <a:t>Projet d’appui à l’adéquation formation – emploi – qualification</a:t>
            </a:r>
          </a:p>
        </p:txBody>
      </p:sp>
      <p:cxnSp>
        <p:nvCxnSpPr>
          <p:cNvPr id="5" name="Connettore 1 4">
            <a:extLst>
              <a:ext uri="{FF2B5EF4-FFF2-40B4-BE49-F238E27FC236}">
                <a16:creationId xmlns:a16="http://schemas.microsoft.com/office/drawing/2014/main" id="{77D78A58-1144-9141-9659-9E82B8B677FF}"/>
              </a:ext>
            </a:extLst>
          </p:cNvPr>
          <p:cNvCxnSpPr>
            <a:cxnSpLocks/>
          </p:cNvCxnSpPr>
          <p:nvPr/>
        </p:nvCxnSpPr>
        <p:spPr>
          <a:xfrm>
            <a:off x="3114261" y="4373217"/>
            <a:ext cx="638754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21680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96239549-89D9-0743-94AC-8F9DDD56BB1A}"/>
              </a:ext>
            </a:extLst>
          </p:cNvPr>
          <p:cNvSpPr/>
          <p:nvPr/>
        </p:nvSpPr>
        <p:spPr>
          <a:xfrm>
            <a:off x="-1" y="357008"/>
            <a:ext cx="3945785" cy="549920"/>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CA44107A-5BD7-1044-ADEA-91FA27C1006A}"/>
              </a:ext>
            </a:extLst>
          </p:cNvPr>
          <p:cNvSpPr txBox="1"/>
          <p:nvPr/>
        </p:nvSpPr>
        <p:spPr>
          <a:xfrm>
            <a:off x="251503" y="414485"/>
            <a:ext cx="3694281" cy="492443"/>
          </a:xfrm>
          <a:prstGeom prst="rect">
            <a:avLst/>
          </a:prstGeom>
          <a:noFill/>
        </p:spPr>
        <p:txBody>
          <a:bodyPr wrap="none" rtlCol="0">
            <a:spAutoFit/>
          </a:bodyPr>
          <a:lstStyle/>
          <a:p>
            <a:r>
              <a:rPr lang="it-CH" sz="2600" dirty="0">
                <a:latin typeface="Avenir Light" panose="020B0402020203020204" pitchFamily="34" charset="77"/>
              </a:rPr>
              <a:t>Évaluation et durabilité </a:t>
            </a:r>
          </a:p>
        </p:txBody>
      </p:sp>
      <p:sp>
        <p:nvSpPr>
          <p:cNvPr id="2" name="CasellaDiTesto 1">
            <a:extLst>
              <a:ext uri="{FF2B5EF4-FFF2-40B4-BE49-F238E27FC236}">
                <a16:creationId xmlns:a16="http://schemas.microsoft.com/office/drawing/2014/main" id="{A8A54DC2-317C-264B-AC6A-3EB591477295}"/>
              </a:ext>
            </a:extLst>
          </p:cNvPr>
          <p:cNvSpPr txBox="1"/>
          <p:nvPr/>
        </p:nvSpPr>
        <p:spPr>
          <a:xfrm>
            <a:off x="519545" y="1225689"/>
            <a:ext cx="11152909" cy="5078314"/>
          </a:xfrm>
          <a:prstGeom prst="rect">
            <a:avLst/>
          </a:prstGeom>
          <a:noFill/>
        </p:spPr>
        <p:txBody>
          <a:bodyPr wrap="square" rtlCol="0">
            <a:spAutoFit/>
          </a:bodyPr>
          <a:lstStyle/>
          <a:p>
            <a:r>
              <a:rPr lang="it-CH" dirty="0">
                <a:latin typeface="Avenir Book" panose="02000503020000020003" pitchFamily="2" charset="0"/>
              </a:rPr>
              <a:t>Le projet se déroule bien et la DPSMD estime pouvoir former tous les einsegnats au cours des deux années prévues. L’expérimentarion en classe a commencé et sur la base des résultats intérmédiares, des corrections et des améliorations seront apportées. </a:t>
            </a:r>
          </a:p>
          <a:p>
            <a:endParaRPr lang="it-CH" dirty="0">
              <a:latin typeface="Avenir Book" panose="02000503020000020003" pitchFamily="2" charset="0"/>
            </a:endParaRPr>
          </a:p>
          <a:p>
            <a:r>
              <a:rPr lang="it-CH" dirty="0">
                <a:latin typeface="Avenir Book" panose="02000503020000020003" pitchFamily="2" charset="0"/>
              </a:rPr>
              <a:t>Les risques plus marqués résultent de l’imprévisibilité de l’évolution sanitaire et épidémiologique dans l’ensemble du pays. Une situation qui pourrait entraver la réouverture des écoles et ralentir la réalisation des formations. </a:t>
            </a:r>
          </a:p>
          <a:p>
            <a:endParaRPr lang="it-CH" dirty="0">
              <a:latin typeface="Avenir Book" panose="02000503020000020003" pitchFamily="2" charset="0"/>
            </a:endParaRPr>
          </a:p>
          <a:p>
            <a:r>
              <a:rPr lang="it-CH" b="1" dirty="0">
                <a:latin typeface="Avenir Book" panose="02000503020000020003" pitchFamily="2" charset="0"/>
              </a:rPr>
              <a:t>Des stratégies permettant de limiter les risques on été mis en place</a:t>
            </a:r>
            <a:r>
              <a:rPr lang="it-CH" dirty="0">
                <a:latin typeface="Avenir Book" panose="02000503020000020003" pitchFamily="2" charset="0"/>
              </a:rPr>
              <a:t>:</a:t>
            </a:r>
          </a:p>
          <a:p>
            <a:pPr marL="285750" indent="-285750">
              <a:buFont typeface="Arial" panose="020B0604020202020204" pitchFamily="34" charset="0"/>
              <a:buChar char="•"/>
            </a:pPr>
            <a:r>
              <a:rPr lang="it-CH" dirty="0">
                <a:latin typeface="Avenir Book" panose="02000503020000020003" pitchFamily="2" charset="0"/>
              </a:rPr>
              <a:t>Flexibilité dans la réalisation du projet: procéder par étapes permet de réagir rapidement aux changements imposés par les conditions sanitaires et réaliser la phase de formation</a:t>
            </a:r>
          </a:p>
          <a:p>
            <a:pPr marL="285750" indent="-285750">
              <a:buFont typeface="Arial" panose="020B0604020202020204" pitchFamily="34" charset="0"/>
              <a:buChar char="•"/>
            </a:pPr>
            <a:r>
              <a:rPr lang="it-CH" dirty="0">
                <a:latin typeface="Avenir Book" panose="02000503020000020003" pitchFamily="2" charset="0"/>
              </a:rPr>
              <a:t>Une modalité alternative de réalisations des séminaires de fomration (vidéoconférences) a aussi été envisagée. Cependant cette alternative demande un travail d’</a:t>
            </a:r>
            <a:r>
              <a:rPr lang="fr-FR" dirty="0" err="1">
                <a:latin typeface="Avenir Book" panose="02000503020000020003" pitchFamily="2" charset="0"/>
              </a:rPr>
              <a:t>é</a:t>
            </a:r>
            <a:r>
              <a:rPr lang="it-CH" dirty="0">
                <a:latin typeface="Avenir Book" panose="02000503020000020003" pitchFamily="2" charset="0"/>
              </a:rPr>
              <a:t>laboration de foramtion et de renforcement des </a:t>
            </a:r>
            <a:r>
              <a:rPr lang="fr-FR" dirty="0" err="1">
                <a:latin typeface="Avenir Book" panose="02000503020000020003" pitchFamily="2" charset="0"/>
              </a:rPr>
              <a:t>é</a:t>
            </a:r>
            <a:r>
              <a:rPr lang="it-CH" dirty="0">
                <a:latin typeface="Avenir Book" panose="02000503020000020003" pitchFamily="2" charset="0"/>
              </a:rPr>
              <a:t>quipement informatiques vu que ne pas toutes les </a:t>
            </a:r>
            <a:r>
              <a:rPr lang="fr-FR" dirty="0" err="1">
                <a:latin typeface="Avenir Book" panose="02000503020000020003" pitchFamily="2" charset="0"/>
              </a:rPr>
              <a:t>é</a:t>
            </a:r>
            <a:r>
              <a:rPr lang="it-CH" dirty="0">
                <a:latin typeface="Avenir Book" panose="02000503020000020003" pitchFamily="2" charset="0"/>
              </a:rPr>
              <a:t>coles ont les instruments nécessaires </a:t>
            </a:r>
          </a:p>
          <a:p>
            <a:r>
              <a:rPr lang="it-CH" dirty="0">
                <a:latin typeface="Avenir Book" panose="02000503020000020003" pitchFamily="2" charset="0"/>
              </a:rPr>
              <a:t>Parallèlement il se développe aussi un système d’évaluation du projet, ce qui garanti également sa viabilité financière.</a:t>
            </a:r>
          </a:p>
          <a:p>
            <a:r>
              <a:rPr lang="fr-FR" dirty="0">
                <a:latin typeface="Avenir Book" panose="02000503020000020003" pitchFamily="2" charset="0"/>
              </a:rPr>
              <a:t> </a:t>
            </a:r>
            <a:endParaRPr lang="it-CH" dirty="0">
              <a:latin typeface="Avenir Book" panose="02000503020000020003" pitchFamily="2" charset="0"/>
            </a:endParaRPr>
          </a:p>
        </p:txBody>
      </p:sp>
    </p:spTree>
    <p:extLst>
      <p:ext uri="{BB962C8B-B14F-4D97-AF65-F5344CB8AC3E}">
        <p14:creationId xmlns:p14="http://schemas.microsoft.com/office/powerpoint/2010/main" val="40909675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75956A10-CA97-D143-A712-8D18C947A752}"/>
              </a:ext>
            </a:extLst>
          </p:cNvPr>
          <p:cNvSpPr/>
          <p:nvPr/>
        </p:nvSpPr>
        <p:spPr>
          <a:xfrm>
            <a:off x="1" y="180976"/>
            <a:ext cx="9632109" cy="500061"/>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BEFAEB54-C780-9E4D-8D30-5C1DB77D07AA}"/>
              </a:ext>
            </a:extLst>
          </p:cNvPr>
          <p:cNvSpPr txBox="1"/>
          <p:nvPr/>
        </p:nvSpPr>
        <p:spPr>
          <a:xfrm>
            <a:off x="137203" y="208007"/>
            <a:ext cx="9494907" cy="477054"/>
          </a:xfrm>
          <a:prstGeom prst="rect">
            <a:avLst/>
          </a:prstGeom>
          <a:noFill/>
        </p:spPr>
        <p:txBody>
          <a:bodyPr wrap="none" rtlCol="0">
            <a:spAutoFit/>
          </a:bodyPr>
          <a:lstStyle/>
          <a:p>
            <a:r>
              <a:rPr lang="it-CH" sz="2500" dirty="0">
                <a:latin typeface="Avenir Light" panose="020B0402020203020204" pitchFamily="34" charset="77"/>
              </a:rPr>
              <a:t>Sous-projet – Formation des formateurs dans toutes les provinces</a:t>
            </a:r>
          </a:p>
        </p:txBody>
      </p:sp>
      <p:sp>
        <p:nvSpPr>
          <p:cNvPr id="3" name="Rettangolo 2">
            <a:extLst>
              <a:ext uri="{FF2B5EF4-FFF2-40B4-BE49-F238E27FC236}">
                <a16:creationId xmlns:a16="http://schemas.microsoft.com/office/drawing/2014/main" id="{1B87A99A-555C-AC4E-91D9-83B2FAE5583C}"/>
              </a:ext>
            </a:extLst>
          </p:cNvPr>
          <p:cNvSpPr/>
          <p:nvPr/>
        </p:nvSpPr>
        <p:spPr>
          <a:xfrm>
            <a:off x="260771" y="916862"/>
            <a:ext cx="5641265" cy="7155805"/>
          </a:xfrm>
          <a:prstGeom prst="rect">
            <a:avLst/>
          </a:prstGeom>
        </p:spPr>
        <p:txBody>
          <a:bodyPr wrap="square">
            <a:spAutoFit/>
          </a:bodyPr>
          <a:lstStyle/>
          <a:p>
            <a:pPr algn="just"/>
            <a:r>
              <a:rPr lang="fr-FR" sz="1700" dirty="0">
                <a:latin typeface="Avenir Book" panose="02000503020000020003" pitchFamily="2" charset="0"/>
              </a:rPr>
              <a:t>Dans la phase de </a:t>
            </a:r>
            <a:r>
              <a:rPr lang="fr-FR" sz="1700" b="1" dirty="0">
                <a:latin typeface="Avenir Book" panose="02000503020000020003" pitchFamily="2" charset="0"/>
              </a:rPr>
              <a:t>formation des formateurs</a:t>
            </a:r>
            <a:r>
              <a:rPr lang="fr-FR" sz="1700" dirty="0">
                <a:latin typeface="Avenir Book" panose="02000503020000020003" pitchFamily="2" charset="0"/>
              </a:rPr>
              <a:t>  l’objectif est de renforcer les capacités professionnelles de 50 formateurs par province (37), ainsi que leur niveau de savoir-faire sur la manipulation des outils informatiques comptables. </a:t>
            </a:r>
            <a:r>
              <a:rPr lang="fr-FR" sz="1700" b="1" dirty="0">
                <a:latin typeface="Avenir Book" panose="02000503020000020003" pitchFamily="2" charset="0"/>
              </a:rPr>
              <a:t>Des séminaires de formation de la durée de 13 jours sont organisé et implémentés pour chaque province</a:t>
            </a:r>
            <a:r>
              <a:rPr lang="fr-FR" sz="1700" dirty="0">
                <a:latin typeface="Avenir Book" panose="02000503020000020003" pitchFamily="2" charset="0"/>
              </a:rPr>
              <a:t>. Parallèlement, le matériel didactique est préparé et une plateforme de partage des informations et des documents est mise en place. </a:t>
            </a:r>
          </a:p>
          <a:p>
            <a:pPr algn="just"/>
            <a:r>
              <a:rPr lang="fr-FR" sz="1700" dirty="0">
                <a:latin typeface="Avenir Book" panose="02000503020000020003" pitchFamily="2" charset="0"/>
              </a:rPr>
              <a:t>Le séminaires ainsi que le matériel didactique sont monitorés et évalués par différents processus. </a:t>
            </a:r>
          </a:p>
          <a:p>
            <a:pPr algn="just"/>
            <a:endParaRPr lang="fr-FR" sz="1700" dirty="0">
              <a:latin typeface="Avenir Book" panose="02000503020000020003" pitchFamily="2" charset="0"/>
            </a:endParaRPr>
          </a:p>
          <a:p>
            <a:pPr algn="just"/>
            <a:r>
              <a:rPr lang="fr-FR" sz="1700" b="1" dirty="0">
                <a:latin typeface="Avenir Book" panose="02000503020000020003" pitchFamily="2" charset="0"/>
              </a:rPr>
              <a:t>Résultats attendus</a:t>
            </a:r>
            <a:r>
              <a:rPr lang="fr-FR" sz="1700" dirty="0">
                <a:latin typeface="Avenir Book" panose="02000503020000020003" pitchFamily="2" charset="0"/>
              </a:rPr>
              <a:t>:</a:t>
            </a:r>
          </a:p>
          <a:p>
            <a:pPr marL="171450" indent="-171450" algn="just">
              <a:buFont typeface="Arial" panose="020B0604020202020204" pitchFamily="34" charset="0"/>
              <a:buChar char="•"/>
            </a:pPr>
            <a:r>
              <a:rPr lang="fr-FR" sz="1700" dirty="0">
                <a:latin typeface="Avenir Book" panose="02000503020000020003" pitchFamily="2" charset="0"/>
              </a:rPr>
              <a:t>Formation de 1.850 formateurs: ceux-ci sont équipés en logiciel et matériel didactique et sont en mesure de proposer des formations aux enseignants des écoles provinciales</a:t>
            </a:r>
          </a:p>
          <a:p>
            <a:pPr marL="171450" indent="-171450" algn="just">
              <a:buFont typeface="Arial" panose="020B0604020202020204" pitchFamily="34" charset="0"/>
              <a:buChar char="•"/>
            </a:pPr>
            <a:r>
              <a:rPr lang="fr-FR" sz="1700" dirty="0">
                <a:latin typeface="Avenir Book" panose="02000503020000020003" pitchFamily="2" charset="0"/>
              </a:rPr>
              <a:t>Le matériel didactique digitalisé est créé et redistribué aux enseignants à l’aide de la plateforme de partage</a:t>
            </a:r>
          </a:p>
          <a:p>
            <a:pPr marL="171450" indent="-171450" algn="just">
              <a:buFont typeface="Arial" panose="020B0604020202020204" pitchFamily="34" charset="0"/>
              <a:buChar char="•"/>
            </a:pPr>
            <a:r>
              <a:rPr lang="it-CH" sz="1700" dirty="0">
                <a:latin typeface="Avenir Book" panose="02000503020000020003" pitchFamily="2" charset="0"/>
              </a:rPr>
              <a:t>Dans 9 provinces les formations ont déjà eu lieu. </a:t>
            </a:r>
            <a:endParaRPr lang="fr-FR" sz="1700" dirty="0">
              <a:latin typeface="Avenir Book" panose="02000503020000020003" pitchFamily="2" charset="0"/>
            </a:endParaRPr>
          </a:p>
          <a:p>
            <a:pPr algn="just"/>
            <a:endParaRPr lang="fr-FR" sz="1700" dirty="0">
              <a:latin typeface="Avenir Book" panose="02000503020000020003" pitchFamily="2" charset="0"/>
            </a:endParaRPr>
          </a:p>
          <a:p>
            <a:pPr algn="just"/>
            <a:endParaRPr lang="fr-FR" sz="1700" dirty="0">
              <a:latin typeface="Avenir Book" panose="02000503020000020003" pitchFamily="2" charset="0"/>
            </a:endParaRPr>
          </a:p>
          <a:p>
            <a:pPr algn="just"/>
            <a:endParaRPr lang="fr-FR" sz="1700" dirty="0">
              <a:latin typeface="Avenir Book" panose="02000503020000020003" pitchFamily="2" charset="0"/>
            </a:endParaRPr>
          </a:p>
          <a:p>
            <a:pPr algn="just"/>
            <a:endParaRPr lang="fr-FR" sz="1700" dirty="0">
              <a:latin typeface="Avenir Book" panose="02000503020000020003" pitchFamily="2" charset="0"/>
            </a:endParaRPr>
          </a:p>
          <a:p>
            <a:pPr algn="just"/>
            <a:endParaRPr lang="fr-FR" sz="1700" dirty="0">
              <a:latin typeface="Avenir Book" panose="02000503020000020003" pitchFamily="2" charset="0"/>
            </a:endParaRPr>
          </a:p>
          <a:p>
            <a:pPr algn="just"/>
            <a:endParaRPr lang="fr-FR" sz="1700" dirty="0">
              <a:latin typeface="Avenir Book" panose="02000503020000020003" pitchFamily="2" charset="0"/>
            </a:endParaRPr>
          </a:p>
          <a:p>
            <a:pPr algn="just"/>
            <a:endParaRPr lang="fr-FR" sz="1700" dirty="0">
              <a:latin typeface="Avenir Book" panose="02000503020000020003" pitchFamily="2" charset="0"/>
            </a:endParaRPr>
          </a:p>
        </p:txBody>
      </p:sp>
      <p:graphicFrame>
        <p:nvGraphicFramePr>
          <p:cNvPr id="7" name="Tabella 6">
            <a:extLst>
              <a:ext uri="{FF2B5EF4-FFF2-40B4-BE49-F238E27FC236}">
                <a16:creationId xmlns:a16="http://schemas.microsoft.com/office/drawing/2014/main" id="{F1C42A49-74AB-F949-9A41-FE180AB48A30}"/>
              </a:ext>
            </a:extLst>
          </p:cNvPr>
          <p:cNvGraphicFramePr>
            <a:graphicFrameLocks noGrp="1"/>
          </p:cNvGraphicFramePr>
          <p:nvPr>
            <p:extLst>
              <p:ext uri="{D42A27DB-BD31-4B8C-83A1-F6EECF244321}">
                <p14:modId xmlns:p14="http://schemas.microsoft.com/office/powerpoint/2010/main" val="558825497"/>
              </p:ext>
            </p:extLst>
          </p:nvPr>
        </p:nvGraphicFramePr>
        <p:xfrm>
          <a:off x="6472815" y="1439681"/>
          <a:ext cx="5472269" cy="2915920"/>
        </p:xfrm>
        <a:graphic>
          <a:graphicData uri="http://schemas.openxmlformats.org/drawingml/2006/table">
            <a:tbl>
              <a:tblPr firstRow="1" bandRow="1">
                <a:tableStyleId>{0505E3EF-67EA-436B-97B2-0124C06EBD24}</a:tableStyleId>
              </a:tblPr>
              <a:tblGrid>
                <a:gridCol w="3746739">
                  <a:extLst>
                    <a:ext uri="{9D8B030D-6E8A-4147-A177-3AD203B41FA5}">
                      <a16:colId xmlns:a16="http://schemas.microsoft.com/office/drawing/2014/main" val="882519740"/>
                    </a:ext>
                  </a:extLst>
                </a:gridCol>
                <a:gridCol w="1725530">
                  <a:extLst>
                    <a:ext uri="{9D8B030D-6E8A-4147-A177-3AD203B41FA5}">
                      <a16:colId xmlns:a16="http://schemas.microsoft.com/office/drawing/2014/main" val="1067218854"/>
                    </a:ext>
                  </a:extLst>
                </a:gridCol>
              </a:tblGrid>
              <a:tr h="370840">
                <a:tc>
                  <a:txBody>
                    <a:bodyPr/>
                    <a:lstStyle/>
                    <a:p>
                      <a:r>
                        <a:rPr lang="fr-FR" sz="1500" b="0" dirty="0">
                          <a:latin typeface="Avenir Book" panose="02000503020000020003" pitchFamily="2" charset="0"/>
                        </a:rPr>
                        <a:t>Logement 2 formateurs (13 nuits)</a:t>
                      </a:r>
                    </a:p>
                  </a:txBody>
                  <a:tcPr>
                    <a:solidFill>
                      <a:schemeClr val="accent6">
                        <a:lumMod val="40000"/>
                        <a:lumOff val="60000"/>
                      </a:schemeClr>
                    </a:solidFill>
                  </a:tcPr>
                </a:tc>
                <a:tc>
                  <a:txBody>
                    <a:bodyPr/>
                    <a:lstStyle/>
                    <a:p>
                      <a:pPr algn="r"/>
                      <a:r>
                        <a:rPr lang="fr-FR" sz="1500" b="0" dirty="0">
                          <a:latin typeface="Avenir Book" panose="02000503020000020003" pitchFamily="2" charset="0"/>
                        </a:rPr>
                        <a:t>800,00 $</a:t>
                      </a:r>
                    </a:p>
                  </a:txBody>
                  <a:tcPr>
                    <a:solidFill>
                      <a:schemeClr val="accent6">
                        <a:lumMod val="40000"/>
                        <a:lumOff val="60000"/>
                      </a:schemeClr>
                    </a:solidFill>
                  </a:tcPr>
                </a:tc>
                <a:extLst>
                  <a:ext uri="{0D108BD9-81ED-4DB2-BD59-A6C34878D82A}">
                    <a16:rowId xmlns:a16="http://schemas.microsoft.com/office/drawing/2014/main" val="985113436"/>
                  </a:ext>
                </a:extLst>
              </a:tr>
              <a:tr h="370840">
                <a:tc>
                  <a:txBody>
                    <a:bodyPr/>
                    <a:lstStyle/>
                    <a:p>
                      <a:r>
                        <a:rPr lang="fr-FR" sz="1500" dirty="0">
                          <a:latin typeface="Avenir Book" panose="02000503020000020003" pitchFamily="2" charset="0"/>
                        </a:rPr>
                        <a:t>Restauration 2 formateurs</a:t>
                      </a:r>
                    </a:p>
                  </a:txBody>
                  <a:tcPr>
                    <a:solidFill>
                      <a:schemeClr val="accent6">
                        <a:lumMod val="20000"/>
                        <a:lumOff val="80000"/>
                      </a:schemeClr>
                    </a:solidFill>
                  </a:tcPr>
                </a:tc>
                <a:tc>
                  <a:txBody>
                    <a:bodyPr/>
                    <a:lstStyle/>
                    <a:p>
                      <a:pPr algn="r"/>
                      <a:r>
                        <a:rPr lang="fr-FR" sz="1500" dirty="0">
                          <a:latin typeface="Avenir Book" panose="02000503020000020003" pitchFamily="2" charset="0"/>
                        </a:rPr>
                        <a:t>400,00 $</a:t>
                      </a:r>
                    </a:p>
                  </a:txBody>
                  <a:tcPr>
                    <a:solidFill>
                      <a:schemeClr val="accent6">
                        <a:lumMod val="20000"/>
                        <a:lumOff val="80000"/>
                      </a:schemeClr>
                    </a:solidFill>
                  </a:tcPr>
                </a:tc>
                <a:extLst>
                  <a:ext uri="{0D108BD9-81ED-4DB2-BD59-A6C34878D82A}">
                    <a16:rowId xmlns:a16="http://schemas.microsoft.com/office/drawing/2014/main" val="1922557590"/>
                  </a:ext>
                </a:extLst>
              </a:tr>
              <a:tr h="370840">
                <a:tc>
                  <a:txBody>
                    <a:bodyPr/>
                    <a:lstStyle/>
                    <a:p>
                      <a:r>
                        <a:rPr lang="fr-FR" sz="1500" dirty="0">
                          <a:latin typeface="Avenir Book" panose="02000503020000020003" pitchFamily="2" charset="0"/>
                        </a:rPr>
                        <a:t>Pause-Repas 52 participants (12 jours)</a:t>
                      </a:r>
                    </a:p>
                  </a:txBody>
                  <a:tcPr>
                    <a:solidFill>
                      <a:schemeClr val="accent6">
                        <a:lumMod val="40000"/>
                        <a:lumOff val="60000"/>
                      </a:schemeClr>
                    </a:solidFill>
                  </a:tcPr>
                </a:tc>
                <a:tc>
                  <a:txBody>
                    <a:bodyPr/>
                    <a:lstStyle/>
                    <a:p>
                      <a:pPr algn="r"/>
                      <a:r>
                        <a:rPr lang="fr-FR" sz="1500" dirty="0">
                          <a:latin typeface="Avenir Book" panose="02000503020000020003" pitchFamily="2" charset="0"/>
                        </a:rPr>
                        <a:t>6’000,00 $</a:t>
                      </a:r>
                    </a:p>
                  </a:txBody>
                  <a:tcPr>
                    <a:solidFill>
                      <a:schemeClr val="accent6">
                        <a:lumMod val="40000"/>
                        <a:lumOff val="60000"/>
                      </a:schemeClr>
                    </a:solidFill>
                  </a:tcPr>
                </a:tc>
                <a:extLst>
                  <a:ext uri="{0D108BD9-81ED-4DB2-BD59-A6C34878D82A}">
                    <a16:rowId xmlns:a16="http://schemas.microsoft.com/office/drawing/2014/main" val="725783103"/>
                  </a:ext>
                </a:extLst>
              </a:tr>
              <a:tr h="370840">
                <a:tc>
                  <a:txBody>
                    <a:bodyPr/>
                    <a:lstStyle/>
                    <a:p>
                      <a:r>
                        <a:rPr lang="fr-FR" sz="1500" dirty="0">
                          <a:latin typeface="Avenir Book" panose="02000503020000020003" pitchFamily="2" charset="0"/>
                        </a:rPr>
                        <a:t>Rémunération 2 formateurs (14 jours)</a:t>
                      </a:r>
                    </a:p>
                  </a:txBody>
                  <a:tcPr>
                    <a:solidFill>
                      <a:schemeClr val="accent6">
                        <a:lumMod val="20000"/>
                        <a:lumOff val="80000"/>
                      </a:schemeClr>
                    </a:solidFill>
                  </a:tcPr>
                </a:tc>
                <a:tc>
                  <a:txBody>
                    <a:bodyPr/>
                    <a:lstStyle/>
                    <a:p>
                      <a:pPr algn="r"/>
                      <a:r>
                        <a:rPr lang="fr-FR" sz="1500" dirty="0">
                          <a:latin typeface="Avenir Book" panose="02000503020000020003" pitchFamily="2" charset="0"/>
                        </a:rPr>
                        <a:t>4’000,00 $</a:t>
                      </a:r>
                    </a:p>
                  </a:txBody>
                  <a:tcPr>
                    <a:solidFill>
                      <a:schemeClr val="accent6">
                        <a:lumMod val="20000"/>
                        <a:lumOff val="80000"/>
                      </a:schemeClr>
                    </a:solidFill>
                  </a:tcPr>
                </a:tc>
                <a:extLst>
                  <a:ext uri="{0D108BD9-81ED-4DB2-BD59-A6C34878D82A}">
                    <a16:rowId xmlns:a16="http://schemas.microsoft.com/office/drawing/2014/main" val="1649300436"/>
                  </a:ext>
                </a:extLst>
              </a:tr>
              <a:tr h="370840">
                <a:tc>
                  <a:txBody>
                    <a:bodyPr/>
                    <a:lstStyle/>
                    <a:p>
                      <a:r>
                        <a:rPr lang="fr-FR" sz="1500" dirty="0">
                          <a:latin typeface="Avenir Book" panose="02000503020000020003" pitchFamily="2" charset="0"/>
                        </a:rPr>
                        <a:t>Titre de voyage aller-retour 2 formateurs</a:t>
                      </a:r>
                    </a:p>
                  </a:txBody>
                  <a:tcPr>
                    <a:solidFill>
                      <a:schemeClr val="accent6">
                        <a:lumMod val="40000"/>
                        <a:lumOff val="60000"/>
                      </a:schemeClr>
                    </a:solidFill>
                  </a:tcPr>
                </a:tc>
                <a:tc>
                  <a:txBody>
                    <a:bodyPr/>
                    <a:lstStyle/>
                    <a:p>
                      <a:pPr algn="r"/>
                      <a:r>
                        <a:rPr lang="fr-FR" sz="1500" dirty="0">
                          <a:latin typeface="Avenir Book" panose="02000503020000020003" pitchFamily="2" charset="0"/>
                        </a:rPr>
                        <a:t>1’500,00 $</a:t>
                      </a:r>
                    </a:p>
                  </a:txBody>
                  <a:tcPr>
                    <a:solidFill>
                      <a:schemeClr val="accent6">
                        <a:lumMod val="40000"/>
                        <a:lumOff val="60000"/>
                      </a:schemeClr>
                    </a:solidFill>
                  </a:tcPr>
                </a:tc>
                <a:extLst>
                  <a:ext uri="{0D108BD9-81ED-4DB2-BD59-A6C34878D82A}">
                    <a16:rowId xmlns:a16="http://schemas.microsoft.com/office/drawing/2014/main" val="1661652909"/>
                  </a:ext>
                </a:extLst>
              </a:tr>
              <a:tr h="370840">
                <a:tc>
                  <a:txBody>
                    <a:bodyPr/>
                    <a:lstStyle/>
                    <a:p>
                      <a:r>
                        <a:rPr lang="fr-FR" sz="1500" b="1" dirty="0">
                          <a:latin typeface="Avenir Book" panose="02000503020000020003" pitchFamily="2" charset="0"/>
                        </a:rPr>
                        <a:t>Investissement total pour 1 séminaire</a:t>
                      </a:r>
                    </a:p>
                  </a:txBody>
                  <a:tcPr>
                    <a:solidFill>
                      <a:schemeClr val="accent6">
                        <a:lumMod val="20000"/>
                        <a:lumOff val="80000"/>
                      </a:schemeClr>
                    </a:solidFill>
                  </a:tcPr>
                </a:tc>
                <a:tc>
                  <a:txBody>
                    <a:bodyPr/>
                    <a:lstStyle/>
                    <a:p>
                      <a:pPr algn="r"/>
                      <a:r>
                        <a:rPr lang="fr-FR" sz="1500" b="1" dirty="0">
                          <a:latin typeface="Avenir Book" panose="02000503020000020003" pitchFamily="2" charset="0"/>
                        </a:rPr>
                        <a:t>12’700,00 $</a:t>
                      </a:r>
                    </a:p>
                  </a:txBody>
                  <a:tcPr>
                    <a:solidFill>
                      <a:schemeClr val="accent6">
                        <a:lumMod val="20000"/>
                        <a:lumOff val="80000"/>
                      </a:schemeClr>
                    </a:solidFill>
                  </a:tcPr>
                </a:tc>
                <a:extLst>
                  <a:ext uri="{0D108BD9-81ED-4DB2-BD59-A6C34878D82A}">
                    <a16:rowId xmlns:a16="http://schemas.microsoft.com/office/drawing/2014/main" val="3020604190"/>
                  </a:ext>
                </a:extLst>
              </a:tr>
              <a:tr h="370840">
                <a:tc>
                  <a:txBody>
                    <a:bodyPr/>
                    <a:lstStyle/>
                    <a:p>
                      <a:r>
                        <a:rPr lang="fr-FR" sz="1500" b="1" dirty="0">
                          <a:latin typeface="Avenir Book" panose="02000503020000020003" pitchFamily="2" charset="0"/>
                        </a:rPr>
                        <a:t>Investissement total pour les 37 provinces</a:t>
                      </a:r>
                    </a:p>
                  </a:txBody>
                  <a:tcPr>
                    <a:solidFill>
                      <a:schemeClr val="accent6">
                        <a:lumMod val="40000"/>
                        <a:lumOff val="60000"/>
                      </a:schemeClr>
                    </a:solidFill>
                  </a:tcPr>
                </a:tc>
                <a:tc>
                  <a:txBody>
                    <a:bodyPr/>
                    <a:lstStyle/>
                    <a:p>
                      <a:pPr algn="r"/>
                      <a:r>
                        <a:rPr lang="fr-FR" sz="1500" b="1" dirty="0">
                          <a:latin typeface="Avenir Book" panose="02000503020000020003" pitchFamily="2" charset="0"/>
                        </a:rPr>
                        <a:t>427’000,00 $</a:t>
                      </a:r>
                    </a:p>
                  </a:txBody>
                  <a:tcPr>
                    <a:solidFill>
                      <a:schemeClr val="accent6">
                        <a:lumMod val="40000"/>
                        <a:lumOff val="60000"/>
                      </a:schemeClr>
                    </a:solidFill>
                  </a:tcPr>
                </a:tc>
                <a:extLst>
                  <a:ext uri="{0D108BD9-81ED-4DB2-BD59-A6C34878D82A}">
                    <a16:rowId xmlns:a16="http://schemas.microsoft.com/office/drawing/2014/main" val="1660402492"/>
                  </a:ext>
                </a:extLst>
              </a:tr>
              <a:tr h="0">
                <a:tc>
                  <a:txBody>
                    <a:bodyPr/>
                    <a:lstStyle/>
                    <a:p>
                      <a:r>
                        <a:rPr lang="fr-FR" sz="1500" b="1" dirty="0">
                          <a:latin typeface="Avenir Book" panose="02000503020000020003" pitchFamily="2" charset="0"/>
                        </a:rPr>
                        <a:t>Récolte de financements (50% des coûts)</a:t>
                      </a:r>
                    </a:p>
                  </a:txBody>
                  <a:tcPr>
                    <a:solidFill>
                      <a:schemeClr val="accent6">
                        <a:lumMod val="20000"/>
                        <a:lumOff val="80000"/>
                      </a:schemeClr>
                    </a:solidFill>
                  </a:tcPr>
                </a:tc>
                <a:tc>
                  <a:txBody>
                    <a:bodyPr/>
                    <a:lstStyle/>
                    <a:p>
                      <a:pPr algn="r"/>
                      <a:r>
                        <a:rPr lang="fr-FR" sz="1500" b="1" dirty="0">
                          <a:latin typeface="Avenir Book" panose="02000503020000020003" pitchFamily="2" charset="0"/>
                        </a:rPr>
                        <a:t>223’500,00 $</a:t>
                      </a:r>
                    </a:p>
                  </a:txBody>
                  <a:tcPr>
                    <a:solidFill>
                      <a:schemeClr val="accent6">
                        <a:lumMod val="20000"/>
                        <a:lumOff val="80000"/>
                      </a:schemeClr>
                    </a:solidFill>
                  </a:tcPr>
                </a:tc>
                <a:extLst>
                  <a:ext uri="{0D108BD9-81ED-4DB2-BD59-A6C34878D82A}">
                    <a16:rowId xmlns:a16="http://schemas.microsoft.com/office/drawing/2014/main" val="3101905501"/>
                  </a:ext>
                </a:extLst>
              </a:tr>
            </a:tbl>
          </a:graphicData>
        </a:graphic>
      </p:graphicFrame>
      <p:sp>
        <p:nvSpPr>
          <p:cNvPr id="8" name="CasellaDiTesto 7">
            <a:extLst>
              <a:ext uri="{FF2B5EF4-FFF2-40B4-BE49-F238E27FC236}">
                <a16:creationId xmlns:a16="http://schemas.microsoft.com/office/drawing/2014/main" id="{41235DC3-4CA2-4C45-97CA-BD9E50F67BC3}"/>
              </a:ext>
            </a:extLst>
          </p:cNvPr>
          <p:cNvSpPr txBox="1"/>
          <p:nvPr/>
        </p:nvSpPr>
        <p:spPr>
          <a:xfrm>
            <a:off x="7249835" y="1124746"/>
            <a:ext cx="4974782" cy="323165"/>
          </a:xfrm>
          <a:prstGeom prst="rect">
            <a:avLst/>
          </a:prstGeom>
          <a:noFill/>
        </p:spPr>
        <p:txBody>
          <a:bodyPr wrap="square" rtlCol="0">
            <a:spAutoFit/>
          </a:bodyPr>
          <a:lstStyle/>
          <a:p>
            <a:r>
              <a:rPr lang="fr-FR" sz="1500" b="1" dirty="0">
                <a:latin typeface="Avenir Book" panose="02000503020000020003" pitchFamily="2" charset="0"/>
              </a:rPr>
              <a:t>Budget indicatif pour séminaire en province</a:t>
            </a:r>
          </a:p>
        </p:txBody>
      </p:sp>
      <p:sp>
        <p:nvSpPr>
          <p:cNvPr id="6" name="Rettangolo 5">
            <a:extLst>
              <a:ext uri="{FF2B5EF4-FFF2-40B4-BE49-F238E27FC236}">
                <a16:creationId xmlns:a16="http://schemas.microsoft.com/office/drawing/2014/main" id="{C19A4BD6-6515-2B41-AF5D-E4156F8B5F36}"/>
              </a:ext>
            </a:extLst>
          </p:cNvPr>
          <p:cNvSpPr/>
          <p:nvPr/>
        </p:nvSpPr>
        <p:spPr>
          <a:xfrm>
            <a:off x="6701275" y="4494764"/>
            <a:ext cx="5015347" cy="1569660"/>
          </a:xfrm>
          <a:prstGeom prst="rect">
            <a:avLst/>
          </a:prstGeom>
        </p:spPr>
        <p:txBody>
          <a:bodyPr wrap="square">
            <a:spAutoFit/>
          </a:bodyPr>
          <a:lstStyle/>
          <a:p>
            <a:pPr algn="just"/>
            <a:r>
              <a:rPr lang="it-CH" sz="1200" dirty="0">
                <a:latin typeface="Avenir Book" panose="02000503020000020003" pitchFamily="2" charset="0"/>
              </a:rPr>
              <a:t>*Compte tenu de la situation économique difficile dans laquelle se trouvent les provinces, il est envisagée une récolte de financements externe correspondante au 50% des coûts (possibilité de partenariat public-privé). Il a été calculé un investissement nécessaire de 30’000 CHF pour un groupement de 6 provinces éducationnelles. </a:t>
            </a:r>
          </a:p>
          <a:p>
            <a:pPr algn="just"/>
            <a:r>
              <a:rPr lang="it-CH" sz="1200" dirty="0">
                <a:latin typeface="Avenir Book" panose="02000503020000020003" pitchFamily="2" charset="0"/>
              </a:rPr>
              <a:t>Les coûts par province dépendent de l’enclavement de la région, de la situation logistique et du nombre effectif de participants.</a:t>
            </a:r>
          </a:p>
          <a:p>
            <a:pPr algn="just"/>
            <a:endParaRPr lang="it-CH" sz="1200" dirty="0">
              <a:latin typeface="Avenir Book" panose="02000503020000020003" pitchFamily="2" charset="0"/>
            </a:endParaRPr>
          </a:p>
        </p:txBody>
      </p:sp>
    </p:spTree>
    <p:extLst>
      <p:ext uri="{BB962C8B-B14F-4D97-AF65-F5344CB8AC3E}">
        <p14:creationId xmlns:p14="http://schemas.microsoft.com/office/powerpoint/2010/main" val="2107753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75EF367F-1717-FC48-89D4-B20F3037B6B0}"/>
              </a:ext>
            </a:extLst>
          </p:cNvPr>
          <p:cNvSpPr/>
          <p:nvPr/>
        </p:nvSpPr>
        <p:spPr>
          <a:xfrm>
            <a:off x="2" y="257176"/>
            <a:ext cx="3286895" cy="553998"/>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9494FD4E-92CF-0D43-8AC6-6BC45CBFB639}"/>
              </a:ext>
            </a:extLst>
          </p:cNvPr>
          <p:cNvSpPr txBox="1"/>
          <p:nvPr/>
        </p:nvSpPr>
        <p:spPr>
          <a:xfrm>
            <a:off x="137203" y="257313"/>
            <a:ext cx="2802370" cy="553998"/>
          </a:xfrm>
          <a:prstGeom prst="rect">
            <a:avLst/>
          </a:prstGeom>
          <a:noFill/>
        </p:spPr>
        <p:txBody>
          <a:bodyPr wrap="none" rtlCol="0">
            <a:spAutoFit/>
          </a:bodyPr>
          <a:lstStyle/>
          <a:p>
            <a:r>
              <a:rPr lang="it-CH" sz="3000" dirty="0">
                <a:latin typeface="Avenir Light" panose="020B0402020203020204" pitchFamily="34" charset="77"/>
              </a:rPr>
              <a:t>Le financement</a:t>
            </a:r>
          </a:p>
        </p:txBody>
      </p:sp>
      <p:sp>
        <p:nvSpPr>
          <p:cNvPr id="6" name="CasellaDiTesto 5">
            <a:extLst>
              <a:ext uri="{FF2B5EF4-FFF2-40B4-BE49-F238E27FC236}">
                <a16:creationId xmlns:a16="http://schemas.microsoft.com/office/drawing/2014/main" id="{526F0E81-6010-E74E-BB6A-2F69BB9568C1}"/>
              </a:ext>
            </a:extLst>
          </p:cNvPr>
          <p:cNvSpPr txBox="1"/>
          <p:nvPr/>
        </p:nvSpPr>
        <p:spPr>
          <a:xfrm>
            <a:off x="266700" y="1219200"/>
            <a:ext cx="11099800" cy="4801314"/>
          </a:xfrm>
          <a:prstGeom prst="rect">
            <a:avLst/>
          </a:prstGeom>
          <a:noFill/>
        </p:spPr>
        <p:txBody>
          <a:bodyPr wrap="square" rtlCol="0">
            <a:spAutoFit/>
          </a:bodyPr>
          <a:lstStyle/>
          <a:p>
            <a:pPr algn="just"/>
            <a:r>
              <a:rPr lang="it-CH" sz="1700" dirty="0">
                <a:latin typeface="Avenir Book" panose="02000503020000020003" pitchFamily="2" charset="0"/>
              </a:rPr>
              <a:t>Comme il s’agit d’un projet complexe, caractérisé par plusieurs phases et sous-projets, différents acteurs, exigences diverses et multiples resources, pour la recherche de fonds et la quête de collaborations il est essentiel adopter une approche dynamique </a:t>
            </a:r>
          </a:p>
          <a:p>
            <a:pPr marL="285750" indent="-285750" algn="just">
              <a:buFont typeface="Arial" panose="020B0604020202020204" pitchFamily="34" charset="0"/>
              <a:buChar char="•"/>
            </a:pPr>
            <a:r>
              <a:rPr lang="it-CH" sz="1700" dirty="0">
                <a:latin typeface="Avenir Book" panose="02000503020000020003" pitchFamily="2" charset="0"/>
              </a:rPr>
              <a:t>Trouver des donateurs disposés aux financements d’une ou plusieurs activités du projet (permettant ainsi de réduire les risques et augmenter le contrôle, en rendant plus flexible l’octroi de financements comme leur interruption)</a:t>
            </a:r>
          </a:p>
          <a:p>
            <a:pPr marL="285750" indent="-285750" algn="just">
              <a:buFont typeface="Arial" panose="020B0604020202020204" pitchFamily="34" charset="0"/>
              <a:buChar char="•"/>
            </a:pPr>
            <a:r>
              <a:rPr lang="it-CH" sz="1700" dirty="0">
                <a:latin typeface="Avenir Book" panose="02000503020000020003" pitchFamily="2" charset="0"/>
              </a:rPr>
              <a:t>Dynamique d’implémentation du projet: reporting et monitoring ponctuel résumant les détails de l’affiliation de l’argent et la réalisation effective des activités. Permet d’ajuster le projet en cours de route et garantir la transparence totale</a:t>
            </a:r>
          </a:p>
          <a:p>
            <a:pPr marL="285750" indent="-285750" algn="just">
              <a:buFont typeface="Arial" panose="020B0604020202020204" pitchFamily="34" charset="0"/>
              <a:buChar char="•"/>
            </a:pPr>
            <a:r>
              <a:rPr lang="it-CH" sz="1700" dirty="0">
                <a:latin typeface="Avenir Book" panose="02000503020000020003" pitchFamily="2" charset="0"/>
              </a:rPr>
              <a:t>Selon la logique du partenariat, tout bailleur de fonds, spécialisé dans un certain domaine, peut également apporter des connaissances spécifiques pour atteindre les objectifs</a:t>
            </a:r>
          </a:p>
          <a:p>
            <a:pPr algn="just"/>
            <a:endParaRPr lang="it-CH" sz="1700" dirty="0">
              <a:latin typeface="Avenir Book" panose="02000503020000020003" pitchFamily="2" charset="0"/>
            </a:endParaRPr>
          </a:p>
          <a:p>
            <a:pPr algn="just"/>
            <a:endParaRPr lang="it-CH" sz="1700" dirty="0">
              <a:latin typeface="Avenir Book" panose="02000503020000020003" pitchFamily="2" charset="0"/>
            </a:endParaRPr>
          </a:p>
          <a:p>
            <a:pPr algn="just"/>
            <a:r>
              <a:rPr lang="it-CH" sz="1700" b="1" u="sng" dirty="0">
                <a:latin typeface="Avenir Book" panose="02000503020000020003" pitchFamily="2" charset="0"/>
              </a:rPr>
              <a:t>Idée à la base de cette conception d’intervention</a:t>
            </a:r>
            <a:r>
              <a:rPr lang="it-CH" sz="1700" dirty="0">
                <a:latin typeface="Avenir Book" panose="02000503020000020003" pitchFamily="2" charset="0"/>
              </a:rPr>
              <a:t>: créer un cadre projet permettant de financer des activités spécifiques par typologie et par zone géographique, même dans le cas de disponibilité de petits montants. Chaque sous-projet est conçu pour completer l’ensemble, mais en gardant la possibilité d’être géré et financé de manière indépendante.</a:t>
            </a:r>
          </a:p>
          <a:p>
            <a:pPr algn="just"/>
            <a:endParaRPr lang="it-CH" sz="1700" dirty="0">
              <a:latin typeface="Avenir Book" panose="02000503020000020003" pitchFamily="2" charset="0"/>
            </a:endParaRPr>
          </a:p>
        </p:txBody>
      </p:sp>
    </p:spTree>
    <p:extLst>
      <p:ext uri="{BB962C8B-B14F-4D97-AF65-F5344CB8AC3E}">
        <p14:creationId xmlns:p14="http://schemas.microsoft.com/office/powerpoint/2010/main" val="2979451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25A1BA32-993D-D94E-BF82-56609AE0B617}"/>
              </a:ext>
            </a:extLst>
          </p:cNvPr>
          <p:cNvSpPr/>
          <p:nvPr/>
        </p:nvSpPr>
        <p:spPr>
          <a:xfrm>
            <a:off x="-1" y="357008"/>
            <a:ext cx="3764281" cy="611475"/>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A1DEBDBB-48C1-E642-9726-30FB4094811B}"/>
              </a:ext>
            </a:extLst>
          </p:cNvPr>
          <p:cNvSpPr txBox="1"/>
          <p:nvPr/>
        </p:nvSpPr>
        <p:spPr>
          <a:xfrm>
            <a:off x="251503" y="414485"/>
            <a:ext cx="3019353" cy="553998"/>
          </a:xfrm>
          <a:prstGeom prst="rect">
            <a:avLst/>
          </a:prstGeom>
          <a:noFill/>
        </p:spPr>
        <p:txBody>
          <a:bodyPr wrap="none" rtlCol="0">
            <a:spAutoFit/>
          </a:bodyPr>
          <a:lstStyle/>
          <a:p>
            <a:r>
              <a:rPr lang="it-CH" sz="3000" dirty="0">
                <a:latin typeface="Avenir Light" panose="020B0402020203020204" pitchFamily="34" charset="77"/>
              </a:rPr>
              <a:t>Le projet en bref</a:t>
            </a:r>
          </a:p>
        </p:txBody>
      </p:sp>
      <p:sp>
        <p:nvSpPr>
          <p:cNvPr id="7" name="CasellaDiTesto 6">
            <a:extLst>
              <a:ext uri="{FF2B5EF4-FFF2-40B4-BE49-F238E27FC236}">
                <a16:creationId xmlns:a16="http://schemas.microsoft.com/office/drawing/2014/main" id="{598F1FCA-B441-2745-B187-02B5080A9EAE}"/>
              </a:ext>
            </a:extLst>
          </p:cNvPr>
          <p:cNvSpPr txBox="1"/>
          <p:nvPr/>
        </p:nvSpPr>
        <p:spPr>
          <a:xfrm>
            <a:off x="383857" y="1532399"/>
            <a:ext cx="4670057" cy="4801314"/>
          </a:xfrm>
          <a:prstGeom prst="rect">
            <a:avLst/>
          </a:prstGeom>
          <a:noFill/>
        </p:spPr>
        <p:txBody>
          <a:bodyPr wrap="square" rtlCol="0">
            <a:spAutoFit/>
          </a:bodyPr>
          <a:lstStyle/>
          <a:p>
            <a:pPr marL="285750" indent="-285750" algn="just">
              <a:buFont typeface="Arial" panose="020B0604020202020204" pitchFamily="34" charset="0"/>
              <a:buChar char="•"/>
            </a:pPr>
            <a:r>
              <a:rPr lang="fr-FR" sz="1700" b="1" dirty="0">
                <a:latin typeface="Avenir Book" panose="02000503020000020003" pitchFamily="2" charset="0"/>
              </a:rPr>
              <a:t>Projet</a:t>
            </a:r>
            <a:r>
              <a:rPr lang="fr-FR" sz="1700" dirty="0">
                <a:latin typeface="Avenir Book" panose="02000503020000020003" pitchFamily="2" charset="0"/>
              </a:rPr>
              <a:t>: Renforcement des compétences numériques dans la formation des techniciens comptables en République Démocratique du Congo (Projet d’appui à l’adéquation formation – emploi – qualification)</a:t>
            </a:r>
          </a:p>
          <a:p>
            <a:pPr algn="just"/>
            <a:endParaRPr lang="fr-FR" sz="1700" dirty="0">
              <a:latin typeface="Avenir Book" panose="02000503020000020003" pitchFamily="2" charset="0"/>
            </a:endParaRPr>
          </a:p>
          <a:p>
            <a:pPr marL="285750" indent="-285750" algn="just">
              <a:buFont typeface="Arial" panose="020B0604020202020204" pitchFamily="34" charset="0"/>
              <a:buChar char="•"/>
            </a:pPr>
            <a:r>
              <a:rPr lang="fr-FR" sz="1700" b="1" dirty="0">
                <a:latin typeface="Avenir Book" panose="02000503020000020003" pitchFamily="2" charset="0"/>
              </a:rPr>
              <a:t>Institution de référence</a:t>
            </a:r>
            <a:r>
              <a:rPr lang="fr-FR" sz="1700" dirty="0">
                <a:latin typeface="Avenir Book" panose="02000503020000020003" pitchFamily="2" charset="0"/>
              </a:rPr>
              <a:t>: Ministère de l’Enseignement Primaire, Secondaire et Technique avec la Direction des Programmes Scolaires et Matériel Didactique</a:t>
            </a:r>
          </a:p>
          <a:p>
            <a:pPr marL="285750" indent="-285750" algn="just">
              <a:buFont typeface="Arial" panose="020B0604020202020204" pitchFamily="34" charset="0"/>
              <a:buChar char="•"/>
            </a:pPr>
            <a:endParaRPr lang="fr-FR" sz="1700" dirty="0">
              <a:latin typeface="Avenir Book" panose="02000503020000020003" pitchFamily="2" charset="0"/>
            </a:endParaRPr>
          </a:p>
          <a:p>
            <a:pPr marL="285750" indent="-285750" algn="just">
              <a:buFont typeface="Arial" panose="020B0604020202020204" pitchFamily="34" charset="0"/>
              <a:buChar char="•"/>
            </a:pPr>
            <a:r>
              <a:rPr lang="fr-FR" sz="1700" b="1" dirty="0">
                <a:latin typeface="Avenir Book" panose="02000503020000020003" pitchFamily="2" charset="0"/>
              </a:rPr>
              <a:t>Partenaire Technologique</a:t>
            </a:r>
            <a:r>
              <a:rPr lang="fr-FR" sz="1700" dirty="0">
                <a:latin typeface="Avenir Book" panose="02000503020000020003" pitchFamily="2" charset="0"/>
              </a:rPr>
              <a:t>: </a:t>
            </a:r>
            <a:r>
              <a:rPr lang="fr-FR" sz="1700" dirty="0" err="1">
                <a:latin typeface="Avenir Book" panose="02000503020000020003" pitchFamily="2" charset="0"/>
              </a:rPr>
              <a:t>Banana.ch</a:t>
            </a:r>
            <a:r>
              <a:rPr lang="fr-FR" sz="1700" dirty="0">
                <a:latin typeface="Avenir Book" panose="02000503020000020003" pitchFamily="2" charset="0"/>
              </a:rPr>
              <a:t> SA</a:t>
            </a:r>
          </a:p>
          <a:p>
            <a:pPr marL="285750" indent="-285750" algn="just">
              <a:buFont typeface="Arial" panose="020B0604020202020204" pitchFamily="34" charset="0"/>
              <a:buChar char="•"/>
            </a:pPr>
            <a:endParaRPr lang="fr-FR" sz="1700" dirty="0">
              <a:latin typeface="Avenir Book" panose="02000503020000020003" pitchFamily="2" charset="0"/>
            </a:endParaRPr>
          </a:p>
          <a:p>
            <a:pPr marL="285750" indent="-285750" algn="just">
              <a:buFont typeface="Arial" panose="020B0604020202020204" pitchFamily="34" charset="0"/>
              <a:buChar char="•"/>
            </a:pPr>
            <a:r>
              <a:rPr lang="fr-FR" sz="1700" b="1" dirty="0">
                <a:latin typeface="Avenir Book" panose="02000503020000020003" pitchFamily="2" charset="0"/>
              </a:rPr>
              <a:t>Pays</a:t>
            </a:r>
            <a:r>
              <a:rPr lang="fr-FR" sz="1700" dirty="0">
                <a:latin typeface="Avenir Book" panose="02000503020000020003" pitchFamily="2" charset="0"/>
              </a:rPr>
              <a:t>: République Démocratique du Congo</a:t>
            </a:r>
          </a:p>
          <a:p>
            <a:pPr marL="285750" indent="-285750" algn="just">
              <a:buFont typeface="Arial" panose="020B0604020202020204" pitchFamily="34" charset="0"/>
              <a:buChar char="•"/>
            </a:pPr>
            <a:endParaRPr lang="fr-FR" sz="1700" dirty="0">
              <a:latin typeface="Avenir Book" panose="02000503020000020003" pitchFamily="2" charset="0"/>
            </a:endParaRPr>
          </a:p>
          <a:p>
            <a:pPr marL="285750" indent="-285750" algn="just">
              <a:buFont typeface="Arial" panose="020B0604020202020204" pitchFamily="34" charset="0"/>
              <a:buChar char="•"/>
            </a:pPr>
            <a:r>
              <a:rPr lang="fr-FR" sz="1700" b="1" dirty="0">
                <a:latin typeface="Avenir Book" panose="02000503020000020003" pitchFamily="2" charset="0"/>
              </a:rPr>
              <a:t>Période</a:t>
            </a:r>
            <a:r>
              <a:rPr lang="fr-FR" sz="1700" dirty="0">
                <a:latin typeface="Avenir Book" panose="02000503020000020003" pitchFamily="2" charset="0"/>
              </a:rPr>
              <a:t>: 2016-2025</a:t>
            </a:r>
          </a:p>
        </p:txBody>
      </p:sp>
      <p:pic>
        <p:nvPicPr>
          <p:cNvPr id="8" name="Immagine 7" descr="Immagine che contiene testo, interni, pavimento, stanza&#10;&#10;Descrizione generata automaticamente">
            <a:extLst>
              <a:ext uri="{FF2B5EF4-FFF2-40B4-BE49-F238E27FC236}">
                <a16:creationId xmlns:a16="http://schemas.microsoft.com/office/drawing/2014/main" id="{56A85DF4-1911-D743-905A-660033BFDD03}"/>
              </a:ext>
            </a:extLst>
          </p:cNvPr>
          <p:cNvPicPr>
            <a:picLocks noChangeAspect="1"/>
          </p:cNvPicPr>
          <p:nvPr/>
        </p:nvPicPr>
        <p:blipFill>
          <a:blip r:embed="rId2"/>
          <a:stretch>
            <a:fillRect/>
          </a:stretch>
        </p:blipFill>
        <p:spPr>
          <a:xfrm>
            <a:off x="5387546" y="1616164"/>
            <a:ext cx="8237838" cy="4633784"/>
          </a:xfrm>
          <a:prstGeom prst="rect">
            <a:avLst/>
          </a:prstGeom>
        </p:spPr>
      </p:pic>
    </p:spTree>
    <p:extLst>
      <p:ext uri="{BB962C8B-B14F-4D97-AF65-F5344CB8AC3E}">
        <p14:creationId xmlns:p14="http://schemas.microsoft.com/office/powerpoint/2010/main" val="1868886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25A1BA32-993D-D94E-BF82-56609AE0B617}"/>
              </a:ext>
            </a:extLst>
          </p:cNvPr>
          <p:cNvSpPr/>
          <p:nvPr/>
        </p:nvSpPr>
        <p:spPr>
          <a:xfrm>
            <a:off x="-1" y="357008"/>
            <a:ext cx="2335729" cy="611475"/>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A1DEBDBB-48C1-E642-9726-30FB4094811B}"/>
              </a:ext>
            </a:extLst>
          </p:cNvPr>
          <p:cNvSpPr txBox="1"/>
          <p:nvPr/>
        </p:nvSpPr>
        <p:spPr>
          <a:xfrm>
            <a:off x="251503" y="414485"/>
            <a:ext cx="2084225" cy="553998"/>
          </a:xfrm>
          <a:prstGeom prst="rect">
            <a:avLst/>
          </a:prstGeom>
          <a:noFill/>
        </p:spPr>
        <p:txBody>
          <a:bodyPr wrap="none" rtlCol="0">
            <a:spAutoFit/>
          </a:bodyPr>
          <a:lstStyle/>
          <a:p>
            <a:r>
              <a:rPr lang="it-CH" sz="3000" dirty="0">
                <a:latin typeface="Avenir Light" panose="020B0402020203020204" pitchFamily="34" charset="77"/>
              </a:rPr>
              <a:t>Les acteurs</a:t>
            </a:r>
          </a:p>
        </p:txBody>
      </p:sp>
      <p:sp>
        <p:nvSpPr>
          <p:cNvPr id="7" name="CasellaDiTesto 6">
            <a:extLst>
              <a:ext uri="{FF2B5EF4-FFF2-40B4-BE49-F238E27FC236}">
                <a16:creationId xmlns:a16="http://schemas.microsoft.com/office/drawing/2014/main" id="{598F1FCA-B441-2745-B187-02B5080A9EAE}"/>
              </a:ext>
            </a:extLst>
          </p:cNvPr>
          <p:cNvSpPr txBox="1"/>
          <p:nvPr/>
        </p:nvSpPr>
        <p:spPr>
          <a:xfrm>
            <a:off x="1569720" y="1575262"/>
            <a:ext cx="9052560" cy="3970318"/>
          </a:xfrm>
          <a:prstGeom prst="rect">
            <a:avLst/>
          </a:prstGeom>
          <a:noFill/>
        </p:spPr>
        <p:txBody>
          <a:bodyPr wrap="square" rtlCol="0">
            <a:spAutoFit/>
          </a:bodyPr>
          <a:lstStyle/>
          <a:p>
            <a:pPr marL="285750" indent="-285750" algn="just">
              <a:buFont typeface="Arial" panose="020B0604020202020204" pitchFamily="34" charset="0"/>
              <a:buChar char="•"/>
            </a:pPr>
            <a:r>
              <a:rPr lang="fr-FR" b="1" dirty="0">
                <a:latin typeface="Avenir Book" panose="02000503020000020003" pitchFamily="2" charset="0"/>
              </a:rPr>
              <a:t>Institution de référence</a:t>
            </a:r>
            <a:r>
              <a:rPr lang="fr-FR" dirty="0">
                <a:latin typeface="Avenir Book" panose="02000503020000020003" pitchFamily="2" charset="0"/>
              </a:rPr>
              <a:t>: Ministère de l’Enseignement Primaire, Secondaire et Technique avec la Direction des Programmes Scolaires et Matériel Didactique (DPSMD). Coordinateurs et promoteurs du projet (élaboration des programmes à l’échelle nationale, monitoring des phases de projet et recherche de financements).</a:t>
            </a:r>
          </a:p>
          <a:p>
            <a:pPr marL="742950" lvl="1" indent="-285750" algn="just">
              <a:buFont typeface="Arial" panose="020B0604020202020204" pitchFamily="34" charset="0"/>
              <a:buChar char="•"/>
            </a:pPr>
            <a:r>
              <a:rPr lang="fr-FR" dirty="0">
                <a:latin typeface="Avenir Book" panose="02000503020000020003" pitchFamily="2" charset="0"/>
              </a:rPr>
              <a:t>Inspecteur Générale: </a:t>
            </a:r>
            <a:r>
              <a:rPr lang="fr-FR" b="1" dirty="0">
                <a:latin typeface="Avenir Book" panose="02000503020000020003" pitchFamily="2" charset="0"/>
              </a:rPr>
              <a:t>Michel </a:t>
            </a:r>
            <a:r>
              <a:rPr lang="fr-FR" b="1" dirty="0" err="1">
                <a:latin typeface="Avenir Book" panose="02000503020000020003" pitchFamily="2" charset="0"/>
              </a:rPr>
              <a:t>Djamba</a:t>
            </a:r>
            <a:r>
              <a:rPr lang="fr-FR" b="1" dirty="0">
                <a:latin typeface="Avenir Book" panose="02000503020000020003" pitchFamily="2" charset="0"/>
              </a:rPr>
              <a:t> </a:t>
            </a:r>
            <a:r>
              <a:rPr lang="fr-FR" b="1" dirty="0" err="1">
                <a:latin typeface="Avenir Book" panose="02000503020000020003" pitchFamily="2" charset="0"/>
              </a:rPr>
              <a:t>Kaombe</a:t>
            </a:r>
            <a:endParaRPr lang="fr-FR" b="1" dirty="0">
              <a:latin typeface="Avenir Book" panose="02000503020000020003" pitchFamily="2" charset="0"/>
            </a:endParaRPr>
          </a:p>
          <a:p>
            <a:pPr lvl="1" algn="just"/>
            <a:endParaRPr lang="fr-FR" dirty="0">
              <a:latin typeface="Avenir Book" panose="02000503020000020003" pitchFamily="2" charset="0"/>
            </a:endParaRPr>
          </a:p>
          <a:p>
            <a:pPr algn="just"/>
            <a:endParaRPr lang="fr-FR" dirty="0">
              <a:latin typeface="Avenir Book" panose="02000503020000020003" pitchFamily="2" charset="0"/>
            </a:endParaRPr>
          </a:p>
          <a:p>
            <a:pPr marL="285750" indent="-285750" algn="just">
              <a:buFont typeface="Arial" panose="020B0604020202020204" pitchFamily="34" charset="0"/>
              <a:buChar char="•"/>
            </a:pPr>
            <a:r>
              <a:rPr lang="fr-FR" b="1" dirty="0">
                <a:latin typeface="Avenir Book" panose="02000503020000020003" pitchFamily="2" charset="0"/>
              </a:rPr>
              <a:t>Partenaire technologique</a:t>
            </a:r>
            <a:r>
              <a:rPr lang="fr-FR" dirty="0">
                <a:latin typeface="Avenir Book" panose="02000503020000020003" pitchFamily="2" charset="0"/>
              </a:rPr>
              <a:t>: </a:t>
            </a:r>
            <a:r>
              <a:rPr lang="fr-FR" dirty="0" err="1">
                <a:latin typeface="Avenir Book" panose="02000503020000020003" pitchFamily="2" charset="0"/>
              </a:rPr>
              <a:t>Banana.ch</a:t>
            </a:r>
            <a:r>
              <a:rPr lang="fr-FR" dirty="0">
                <a:latin typeface="Avenir Book" panose="02000503020000020003" pitchFamily="2" charset="0"/>
              </a:rPr>
              <a:t> SA. Réalise la stratégie d’élaboration et implémentation du software comptable adapté à l’enseignement, en développant gratuitement le logiciel selon les besoins spécifiques et en offrant son soutien aussi dans la recherche de financements.</a:t>
            </a:r>
          </a:p>
          <a:p>
            <a:pPr marL="742950" lvl="1" indent="-285750" algn="just">
              <a:buFont typeface="Arial" panose="020B0604020202020204" pitchFamily="34" charset="0"/>
              <a:buChar char="•"/>
            </a:pPr>
            <a:r>
              <a:rPr lang="fr-FR" dirty="0">
                <a:latin typeface="Avenir Book" panose="02000503020000020003" pitchFamily="2" charset="0"/>
              </a:rPr>
              <a:t>Domenico </a:t>
            </a:r>
            <a:r>
              <a:rPr lang="fr-FR" dirty="0" err="1">
                <a:latin typeface="Avenir Book" panose="02000503020000020003" pitchFamily="2" charset="0"/>
              </a:rPr>
              <a:t>Zucchetti</a:t>
            </a:r>
            <a:r>
              <a:rPr lang="fr-FR" dirty="0">
                <a:latin typeface="Avenir Book" panose="02000503020000020003" pitchFamily="2" charset="0"/>
              </a:rPr>
              <a:t>, </a:t>
            </a:r>
            <a:r>
              <a:rPr lang="it-CH" dirty="0">
                <a:latin typeface="Avenir Light" panose="020B0402020203020204" pitchFamily="34" charset="77"/>
                <a:hlinkClick r:id="rId2"/>
              </a:rPr>
              <a:t>info@banana.ch </a:t>
            </a:r>
            <a:endParaRPr lang="it-CH" dirty="0">
              <a:latin typeface="Avenir Light" panose="020B0402020203020204" pitchFamily="34" charset="77"/>
            </a:endParaRPr>
          </a:p>
          <a:p>
            <a:pPr marL="742950" lvl="1" indent="-285750" algn="just">
              <a:buFont typeface="Arial" panose="020B0604020202020204" pitchFamily="34" charset="0"/>
              <a:buChar char="•"/>
            </a:pPr>
            <a:r>
              <a:rPr lang="it-CH" dirty="0">
                <a:latin typeface="Avenir Light" panose="020B0402020203020204" pitchFamily="34" charset="77"/>
                <a:hlinkClick r:id="rId3"/>
              </a:rPr>
              <a:t>Modernisation de la formation en comptabilité dans la RDC</a:t>
            </a:r>
            <a:endParaRPr lang="fr-FR" dirty="0">
              <a:latin typeface="Avenir Book" panose="02000503020000020003" pitchFamily="2" charset="0"/>
            </a:endParaRPr>
          </a:p>
          <a:p>
            <a:pPr marL="285750" indent="-285750" algn="just">
              <a:buFont typeface="Arial" panose="020B0604020202020204" pitchFamily="34" charset="0"/>
              <a:buChar char="•"/>
            </a:pPr>
            <a:endParaRPr lang="fr-FR" dirty="0">
              <a:latin typeface="Avenir Book" panose="02000503020000020003" pitchFamily="2" charset="0"/>
            </a:endParaRPr>
          </a:p>
        </p:txBody>
      </p:sp>
    </p:spTree>
    <p:extLst>
      <p:ext uri="{BB962C8B-B14F-4D97-AF65-F5344CB8AC3E}">
        <p14:creationId xmlns:p14="http://schemas.microsoft.com/office/powerpoint/2010/main" val="3474294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6F890B48-5873-7245-8ABD-EB1AD29168FD}"/>
              </a:ext>
            </a:extLst>
          </p:cNvPr>
          <p:cNvSpPr/>
          <p:nvPr/>
        </p:nvSpPr>
        <p:spPr>
          <a:xfrm>
            <a:off x="0" y="357008"/>
            <a:ext cx="4229100" cy="646331"/>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E47E181E-7BCD-7546-9588-191F699D51ED}"/>
              </a:ext>
            </a:extLst>
          </p:cNvPr>
          <p:cNvSpPr txBox="1"/>
          <p:nvPr/>
        </p:nvSpPr>
        <p:spPr>
          <a:xfrm>
            <a:off x="182880" y="357008"/>
            <a:ext cx="11280488" cy="646331"/>
          </a:xfrm>
          <a:prstGeom prst="rect">
            <a:avLst/>
          </a:prstGeom>
          <a:noFill/>
        </p:spPr>
        <p:txBody>
          <a:bodyPr wrap="square" rtlCol="0">
            <a:spAutoFit/>
          </a:bodyPr>
          <a:lstStyle/>
          <a:p>
            <a:r>
              <a:rPr lang="it-CH" sz="3600" dirty="0">
                <a:latin typeface="Avenir Light" panose="020B0402020203020204" pitchFamily="34" charset="77"/>
              </a:rPr>
              <a:t>Objectifs généraux</a:t>
            </a:r>
            <a:endParaRPr lang="it-CH" sz="3000" dirty="0">
              <a:latin typeface="Avenir Light" panose="020B0402020203020204" pitchFamily="34" charset="77"/>
            </a:endParaRPr>
          </a:p>
        </p:txBody>
      </p:sp>
      <p:sp>
        <p:nvSpPr>
          <p:cNvPr id="7" name="CasellaDiTesto 6">
            <a:extLst>
              <a:ext uri="{FF2B5EF4-FFF2-40B4-BE49-F238E27FC236}">
                <a16:creationId xmlns:a16="http://schemas.microsoft.com/office/drawing/2014/main" id="{B187B70A-1E37-684A-8BB8-2BB4BC5167AA}"/>
              </a:ext>
            </a:extLst>
          </p:cNvPr>
          <p:cNvSpPr txBox="1"/>
          <p:nvPr/>
        </p:nvSpPr>
        <p:spPr>
          <a:xfrm>
            <a:off x="463826" y="1438068"/>
            <a:ext cx="11264348" cy="4508927"/>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Avenir Book" panose="02000503020000020003" pitchFamily="2" charset="0"/>
              </a:rPr>
              <a:t>Améliorer la qualité des enseignements en comptabilité dans les écoles des filières techniques commerciales de la RDC, en mettant aussi en adéquation les formations avec les besoins du monde du travail et la nécessité de s’ouvrir à l’international</a:t>
            </a:r>
          </a:p>
          <a:p>
            <a:pPr marL="285750" indent="-285750">
              <a:buFont typeface="Arial" panose="020B0604020202020204" pitchFamily="34" charset="0"/>
              <a:buChar char="•"/>
            </a:pPr>
            <a:r>
              <a:rPr lang="fr-FR" dirty="0">
                <a:latin typeface="Avenir Book" panose="02000503020000020003" pitchFamily="2" charset="0"/>
              </a:rPr>
              <a:t>Former des techniciens/techniciennes comptables capables de maîtriser les outils informatiques et répondre ainsi aux exigences du secteur public et privé</a:t>
            </a:r>
          </a:p>
          <a:p>
            <a:pPr marL="285750" indent="-285750">
              <a:buFont typeface="Arial" panose="020B0604020202020204" pitchFamily="34" charset="0"/>
              <a:buChar char="•"/>
            </a:pPr>
            <a:r>
              <a:rPr lang="fr-FR" dirty="0">
                <a:latin typeface="Avenir Book" panose="02000503020000020003" pitchFamily="2" charset="0"/>
              </a:rPr>
              <a:t>Favoriser l’accès aux informations grâce aux TIC et se mettre à jour par rapport à la révolution informatique en cours, en évitant d’accroître le </a:t>
            </a:r>
            <a:r>
              <a:rPr lang="fr-FR" i="1" dirty="0">
                <a:latin typeface="Avenir Book" panose="02000503020000020003" pitchFamily="2" charset="0"/>
              </a:rPr>
              <a:t>digital </a:t>
            </a:r>
            <a:r>
              <a:rPr lang="fr-FR" i="1" dirty="0" err="1">
                <a:latin typeface="Avenir Book" panose="02000503020000020003" pitchFamily="2" charset="0"/>
              </a:rPr>
              <a:t>divide</a:t>
            </a:r>
            <a:r>
              <a:rPr lang="fr-FR" dirty="0">
                <a:latin typeface="Avenir Book" panose="02000503020000020003" pitchFamily="2" charset="0"/>
              </a:rPr>
              <a:t> et les conséquentes difficultés des entreprises dans la quête de compétitivité à l’échelle nationale et internationale</a:t>
            </a:r>
          </a:p>
          <a:p>
            <a:pPr marL="285750" indent="-285750">
              <a:buFont typeface="Arial" panose="020B0604020202020204" pitchFamily="34" charset="0"/>
              <a:buChar char="•"/>
            </a:pPr>
            <a:r>
              <a:rPr lang="fr-FR" dirty="0">
                <a:latin typeface="Avenir Book" panose="02000503020000020003" pitchFamily="2" charset="0"/>
              </a:rPr>
              <a:t>Assurer la continuité de l’activité scolaire même en cas d’interruption des cours en présence.</a:t>
            </a:r>
          </a:p>
          <a:p>
            <a:pPr marL="285750" indent="-285750">
              <a:buFont typeface="Arial" panose="020B0604020202020204" pitchFamily="34" charset="0"/>
              <a:buChar char="•"/>
            </a:pPr>
            <a:r>
              <a:rPr lang="fr-FR" dirty="0">
                <a:latin typeface="Avenir Book" panose="02000503020000020003" pitchFamily="2" charset="0"/>
              </a:rPr>
              <a:t>Améliorer la gestion comptable, financière et administrative des instituts scolaires</a:t>
            </a:r>
          </a:p>
          <a:p>
            <a:pPr marL="285750" indent="-285750">
              <a:buFont typeface="Arial" panose="020B0604020202020204" pitchFamily="34" charset="0"/>
              <a:buChar char="•"/>
            </a:pPr>
            <a:r>
              <a:rPr lang="fr-FR" dirty="0">
                <a:latin typeface="Avenir Book" panose="02000503020000020003" pitchFamily="2" charset="0"/>
              </a:rPr>
              <a:t>Favoriser l’émergence d’initiatives d’auto-entreprenariat et fournir les instruments utiles dans la gestion de startup et PME</a:t>
            </a:r>
          </a:p>
          <a:p>
            <a:pPr marL="285750" indent="-285750">
              <a:buFont typeface="Arial" panose="020B0604020202020204" pitchFamily="34" charset="0"/>
              <a:buChar char="•"/>
            </a:pPr>
            <a:r>
              <a:rPr lang="fr-FR" dirty="0">
                <a:latin typeface="Avenir Book" panose="02000503020000020003" pitchFamily="2" charset="0"/>
              </a:rPr>
              <a:t>Permettre aux PME congolaises d’accéder à des outils numériques à l’avant-garde et abordables pour leur gestion comptable et pour faciliter la déclaration des impôts et de la TVA</a:t>
            </a:r>
          </a:p>
          <a:p>
            <a:pPr marL="285750" indent="-285750">
              <a:buFont typeface="Arial" panose="020B0604020202020204" pitchFamily="34" charset="0"/>
              <a:buChar char="•"/>
            </a:pPr>
            <a:r>
              <a:rPr lang="fr-FR" dirty="0">
                <a:latin typeface="Avenir Book" panose="02000503020000020003" pitchFamily="2" charset="0"/>
              </a:rPr>
              <a:t>Faciliter l’adéquation à la normalisation imposée par le système OHADA</a:t>
            </a:r>
          </a:p>
          <a:p>
            <a:endParaRPr lang="fr-FR" sz="1700" dirty="0">
              <a:latin typeface="Avenir Book" panose="02000503020000020003" pitchFamily="2" charset="0"/>
            </a:endParaRPr>
          </a:p>
        </p:txBody>
      </p:sp>
    </p:spTree>
    <p:extLst>
      <p:ext uri="{BB962C8B-B14F-4D97-AF65-F5344CB8AC3E}">
        <p14:creationId xmlns:p14="http://schemas.microsoft.com/office/powerpoint/2010/main" val="4169679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77022B18-85F4-724C-9349-6981238A1778}"/>
              </a:ext>
            </a:extLst>
          </p:cNvPr>
          <p:cNvSpPr/>
          <p:nvPr/>
        </p:nvSpPr>
        <p:spPr>
          <a:xfrm>
            <a:off x="-13854" y="257313"/>
            <a:ext cx="2604654" cy="553998"/>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43D02F15-FA68-CF41-A20D-B453E03DBCA2}"/>
              </a:ext>
            </a:extLst>
          </p:cNvPr>
          <p:cNvSpPr txBox="1"/>
          <p:nvPr/>
        </p:nvSpPr>
        <p:spPr>
          <a:xfrm>
            <a:off x="137203" y="257313"/>
            <a:ext cx="2042547" cy="553998"/>
          </a:xfrm>
          <a:prstGeom prst="rect">
            <a:avLst/>
          </a:prstGeom>
          <a:noFill/>
        </p:spPr>
        <p:txBody>
          <a:bodyPr wrap="none" rtlCol="0">
            <a:spAutoFit/>
          </a:bodyPr>
          <a:lstStyle/>
          <a:p>
            <a:r>
              <a:rPr lang="it-CH" sz="3000" dirty="0">
                <a:latin typeface="Avenir Light" panose="020B0402020203020204" pitchFamily="34" charset="77"/>
              </a:rPr>
              <a:t>Les phases</a:t>
            </a:r>
          </a:p>
        </p:txBody>
      </p:sp>
      <p:graphicFrame>
        <p:nvGraphicFramePr>
          <p:cNvPr id="9" name="Tabella 9">
            <a:extLst>
              <a:ext uri="{FF2B5EF4-FFF2-40B4-BE49-F238E27FC236}">
                <a16:creationId xmlns:a16="http://schemas.microsoft.com/office/drawing/2014/main" id="{BFC1B479-3520-5041-B70B-70740F866666}"/>
              </a:ext>
            </a:extLst>
          </p:cNvPr>
          <p:cNvGraphicFramePr>
            <a:graphicFrameLocks noGrp="1"/>
          </p:cNvGraphicFramePr>
          <p:nvPr>
            <p:extLst>
              <p:ext uri="{D42A27DB-BD31-4B8C-83A1-F6EECF244321}">
                <p14:modId xmlns:p14="http://schemas.microsoft.com/office/powerpoint/2010/main" val="1813438129"/>
              </p:ext>
            </p:extLst>
          </p:nvPr>
        </p:nvGraphicFramePr>
        <p:xfrm>
          <a:off x="574292" y="1026542"/>
          <a:ext cx="11043415" cy="5435600"/>
        </p:xfrm>
        <a:graphic>
          <a:graphicData uri="http://schemas.openxmlformats.org/drawingml/2006/table">
            <a:tbl>
              <a:tblPr firstRow="1" bandRow="1">
                <a:tableStyleId>{616DA210-FB5B-4158-B5E0-FEB733F419BA}</a:tableStyleId>
              </a:tblPr>
              <a:tblGrid>
                <a:gridCol w="1212243">
                  <a:extLst>
                    <a:ext uri="{9D8B030D-6E8A-4147-A177-3AD203B41FA5}">
                      <a16:colId xmlns:a16="http://schemas.microsoft.com/office/drawing/2014/main" val="3950088385"/>
                    </a:ext>
                  </a:extLst>
                </a:gridCol>
                <a:gridCol w="8764372">
                  <a:extLst>
                    <a:ext uri="{9D8B030D-6E8A-4147-A177-3AD203B41FA5}">
                      <a16:colId xmlns:a16="http://schemas.microsoft.com/office/drawing/2014/main" val="3050297322"/>
                    </a:ext>
                  </a:extLst>
                </a:gridCol>
                <a:gridCol w="1066800">
                  <a:extLst>
                    <a:ext uri="{9D8B030D-6E8A-4147-A177-3AD203B41FA5}">
                      <a16:colId xmlns:a16="http://schemas.microsoft.com/office/drawing/2014/main" val="1894813122"/>
                    </a:ext>
                  </a:extLst>
                </a:gridCol>
              </a:tblGrid>
              <a:tr h="134194">
                <a:tc>
                  <a:txBody>
                    <a:bodyPr/>
                    <a:lstStyle/>
                    <a:p>
                      <a:r>
                        <a:rPr lang="fr-FR" sz="1700" dirty="0">
                          <a:latin typeface="Avenir Book" panose="02000503020000020003" pitchFamily="2" charset="0"/>
                        </a:rPr>
                        <a:t>Période</a:t>
                      </a:r>
                    </a:p>
                  </a:txBody>
                  <a:tcPr>
                    <a:noFill/>
                  </a:tcPr>
                </a:tc>
                <a:tc>
                  <a:txBody>
                    <a:bodyPr/>
                    <a:lstStyle/>
                    <a:p>
                      <a:r>
                        <a:rPr lang="fr-FR" sz="1700" dirty="0">
                          <a:latin typeface="Avenir Book" panose="02000503020000020003" pitchFamily="2" charset="0"/>
                        </a:rPr>
                        <a:t>Phase du projet</a:t>
                      </a:r>
                    </a:p>
                  </a:txBody>
                  <a:tcPr>
                    <a:noFill/>
                  </a:tcPr>
                </a:tc>
                <a:tc>
                  <a:txBody>
                    <a:bodyPr/>
                    <a:lstStyle/>
                    <a:p>
                      <a:r>
                        <a:rPr lang="fr-FR" sz="1700" dirty="0" err="1">
                          <a:latin typeface="Avenir Book" panose="02000503020000020003" pitchFamily="2" charset="0"/>
                        </a:rPr>
                        <a:t>Status</a:t>
                      </a:r>
                      <a:endParaRPr lang="fr-FR" sz="1700" dirty="0">
                        <a:latin typeface="Avenir Book" panose="02000503020000020003" pitchFamily="2" charset="0"/>
                      </a:endParaRPr>
                    </a:p>
                  </a:txBody>
                  <a:tcPr>
                    <a:noFill/>
                  </a:tcPr>
                </a:tc>
                <a:extLst>
                  <a:ext uri="{0D108BD9-81ED-4DB2-BD59-A6C34878D82A}">
                    <a16:rowId xmlns:a16="http://schemas.microsoft.com/office/drawing/2014/main" val="4009451357"/>
                  </a:ext>
                </a:extLst>
              </a:tr>
              <a:tr h="370840">
                <a:tc>
                  <a:txBody>
                    <a:bodyPr/>
                    <a:lstStyle/>
                    <a:p>
                      <a:r>
                        <a:rPr lang="fr-FR" sz="1500" dirty="0">
                          <a:latin typeface="Avenir Book" panose="02000503020000020003" pitchFamily="2" charset="0"/>
                        </a:rPr>
                        <a:t>2016-2017</a:t>
                      </a:r>
                    </a:p>
                  </a:txBody>
                  <a:tcPr>
                    <a:solidFill>
                      <a:schemeClr val="accent6">
                        <a:lumMod val="60000"/>
                        <a:lumOff val="40000"/>
                      </a:schemeClr>
                    </a:solidFill>
                  </a:tcPr>
                </a:tc>
                <a:tc>
                  <a:txBody>
                    <a:bodyPr/>
                    <a:lstStyle/>
                    <a:p>
                      <a:pPr algn="just"/>
                      <a:r>
                        <a:rPr lang="fr-FR" sz="1500" dirty="0">
                          <a:latin typeface="Avenir Book" panose="02000503020000020003" pitchFamily="2" charset="0"/>
                        </a:rPr>
                        <a:t>Montage du projet.</a:t>
                      </a:r>
                    </a:p>
                  </a:txBody>
                  <a:tcPr>
                    <a:solidFill>
                      <a:schemeClr val="accent6">
                        <a:lumMod val="60000"/>
                        <a:lumOff val="40000"/>
                      </a:schemeClr>
                    </a:solidFill>
                  </a:tcPr>
                </a:tc>
                <a:tc>
                  <a:txBody>
                    <a:bodyPr/>
                    <a:lstStyle/>
                    <a:p>
                      <a:r>
                        <a:rPr lang="fr-FR" sz="1500" dirty="0">
                          <a:latin typeface="Avenir Book" panose="02000503020000020003" pitchFamily="2" charset="0"/>
                        </a:rPr>
                        <a:t>Réalisée</a:t>
                      </a:r>
                    </a:p>
                  </a:txBody>
                  <a:tcPr>
                    <a:solidFill>
                      <a:schemeClr val="accent6">
                        <a:lumMod val="60000"/>
                        <a:lumOff val="40000"/>
                      </a:schemeClr>
                    </a:solidFill>
                  </a:tcPr>
                </a:tc>
                <a:extLst>
                  <a:ext uri="{0D108BD9-81ED-4DB2-BD59-A6C34878D82A}">
                    <a16:rowId xmlns:a16="http://schemas.microsoft.com/office/drawing/2014/main" val="3672907331"/>
                  </a:ext>
                </a:extLst>
              </a:tr>
              <a:tr h="370840">
                <a:tc>
                  <a:txBody>
                    <a:bodyPr/>
                    <a:lstStyle/>
                    <a:p>
                      <a:r>
                        <a:rPr lang="fr-FR" sz="1500" dirty="0">
                          <a:latin typeface="Avenir Book" panose="02000503020000020003" pitchFamily="2" charset="0"/>
                        </a:rPr>
                        <a:t>2017-2018</a:t>
                      </a:r>
                    </a:p>
                  </a:txBody>
                  <a:tcPr>
                    <a:solidFill>
                      <a:schemeClr val="accent6">
                        <a:lumMod val="60000"/>
                        <a:lumOff val="40000"/>
                      </a:schemeClr>
                    </a:solidFill>
                  </a:tcPr>
                </a:tc>
                <a:tc>
                  <a:txBody>
                    <a:bodyPr/>
                    <a:lstStyle/>
                    <a:p>
                      <a:pPr algn="just"/>
                      <a:r>
                        <a:rPr lang="fr-FR" sz="1500" dirty="0">
                          <a:latin typeface="Avenir Book" panose="02000503020000020003" pitchFamily="2" charset="0"/>
                        </a:rPr>
                        <a:t>Recherche et sélection du partenaire technologique.</a:t>
                      </a:r>
                    </a:p>
                  </a:txBody>
                  <a:tcPr>
                    <a:solidFill>
                      <a:schemeClr val="accent6">
                        <a:lumMod val="60000"/>
                        <a:lumOff val="40000"/>
                      </a:schemeClr>
                    </a:solidFill>
                  </a:tcPr>
                </a:tc>
                <a:tc>
                  <a:txBody>
                    <a:bodyPr/>
                    <a:lstStyle/>
                    <a:p>
                      <a:r>
                        <a:rPr lang="fr-FR" sz="1500" dirty="0">
                          <a:latin typeface="Avenir Book" panose="02000503020000020003" pitchFamily="2" charset="0"/>
                        </a:rPr>
                        <a:t>Réalisée</a:t>
                      </a:r>
                    </a:p>
                  </a:txBody>
                  <a:tcPr>
                    <a:solidFill>
                      <a:schemeClr val="accent6">
                        <a:lumMod val="60000"/>
                        <a:lumOff val="40000"/>
                      </a:schemeClr>
                    </a:solidFill>
                  </a:tcPr>
                </a:tc>
                <a:extLst>
                  <a:ext uri="{0D108BD9-81ED-4DB2-BD59-A6C34878D82A}">
                    <a16:rowId xmlns:a16="http://schemas.microsoft.com/office/drawing/2014/main" val="1208288707"/>
                  </a:ext>
                </a:extLst>
              </a:tr>
              <a:tr h="370840">
                <a:tc>
                  <a:txBody>
                    <a:bodyPr/>
                    <a:lstStyle/>
                    <a:p>
                      <a:r>
                        <a:rPr lang="fr-FR" sz="1500" dirty="0">
                          <a:latin typeface="Avenir Book" panose="02000503020000020003" pitchFamily="2" charset="0"/>
                        </a:rPr>
                        <a:t>2018-2019</a:t>
                      </a:r>
                    </a:p>
                  </a:txBody>
                  <a:tcPr>
                    <a:solidFill>
                      <a:schemeClr val="accent6">
                        <a:lumMod val="20000"/>
                        <a:lumOff val="80000"/>
                      </a:schemeClr>
                    </a:solidFill>
                  </a:tcPr>
                </a:tc>
                <a:tc>
                  <a:txBody>
                    <a:bodyPr/>
                    <a:lstStyle/>
                    <a:p>
                      <a:pPr algn="just"/>
                      <a:r>
                        <a:rPr lang="fr-FR" sz="1500" dirty="0">
                          <a:latin typeface="Avenir Book" panose="02000503020000020003" pitchFamily="2" charset="0"/>
                        </a:rPr>
                        <a:t>Adaptation du logiciel de comptabilité, élaboration du module de formation, expérimentation et installation du logiciel dans les écoles, formation des formateurs et adaptation du programme des études.</a:t>
                      </a:r>
                    </a:p>
                  </a:txBody>
                  <a:tcPr>
                    <a:solidFill>
                      <a:schemeClr val="accent6">
                        <a:lumMod val="20000"/>
                        <a:lumOff val="80000"/>
                      </a:schemeClr>
                    </a:solidFill>
                  </a:tcPr>
                </a:tc>
                <a:tc>
                  <a:txBody>
                    <a:bodyPr/>
                    <a:lstStyle/>
                    <a:p>
                      <a:r>
                        <a:rPr lang="fr-FR" sz="1500" dirty="0">
                          <a:latin typeface="Avenir Book" panose="02000503020000020003" pitchFamily="2" charset="0"/>
                        </a:rPr>
                        <a:t>En Cours</a:t>
                      </a:r>
                    </a:p>
                  </a:txBody>
                  <a:tcPr>
                    <a:solidFill>
                      <a:schemeClr val="accent6">
                        <a:lumMod val="20000"/>
                        <a:lumOff val="80000"/>
                      </a:schemeClr>
                    </a:solidFill>
                  </a:tcPr>
                </a:tc>
                <a:extLst>
                  <a:ext uri="{0D108BD9-81ED-4DB2-BD59-A6C34878D82A}">
                    <a16:rowId xmlns:a16="http://schemas.microsoft.com/office/drawing/2014/main" val="373838143"/>
                  </a:ext>
                </a:extLst>
              </a:tr>
              <a:tr h="370840">
                <a:tc>
                  <a:txBody>
                    <a:bodyPr/>
                    <a:lstStyle/>
                    <a:p>
                      <a:r>
                        <a:rPr lang="fr-FR" sz="1500" dirty="0">
                          <a:latin typeface="Avenir Book" panose="02000503020000020003" pitchFamily="2" charset="0"/>
                        </a:rPr>
                        <a:t>2019-2020</a:t>
                      </a:r>
                    </a:p>
                  </a:txBody>
                  <a:tcPr>
                    <a:solidFill>
                      <a:schemeClr val="accent6">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it-CH" sz="1500" kern="1200" dirty="0">
                          <a:solidFill>
                            <a:schemeClr val="tx1"/>
                          </a:solidFill>
                          <a:effectLst/>
                          <a:latin typeface="Avenir Book" panose="02000503020000020003" pitchFamily="2" charset="0"/>
                          <a:ea typeface="+mn-ea"/>
                          <a:cs typeface="+mn-cs"/>
                        </a:rPr>
                        <a:t>Formation des formateurs dans les provinces, élaboration du matériel didactique, installation du software dans les salles informatiques, expérimentation avec les élèves du 3ème et 4ème année, amélioration du software, mise en œuvre de la solution TVA, indices budgétaires et des reports OHADA.</a:t>
                      </a:r>
                    </a:p>
                  </a:txBody>
                  <a:tcPr>
                    <a:solidFill>
                      <a:schemeClr val="accent6">
                        <a:lumMod val="20000"/>
                        <a:lumOff val="80000"/>
                      </a:schemeClr>
                    </a:solidFill>
                  </a:tcPr>
                </a:tc>
                <a:tc>
                  <a:txBody>
                    <a:bodyPr/>
                    <a:lstStyle/>
                    <a:p>
                      <a:r>
                        <a:rPr lang="fr-FR" sz="1500" dirty="0">
                          <a:latin typeface="Avenir Book" panose="02000503020000020003" pitchFamily="2" charset="0"/>
                        </a:rPr>
                        <a:t>En Cours</a:t>
                      </a:r>
                    </a:p>
                  </a:txBody>
                  <a:tcPr>
                    <a:solidFill>
                      <a:schemeClr val="accent6">
                        <a:lumMod val="20000"/>
                        <a:lumOff val="80000"/>
                      </a:schemeClr>
                    </a:solidFill>
                  </a:tcPr>
                </a:tc>
                <a:extLst>
                  <a:ext uri="{0D108BD9-81ED-4DB2-BD59-A6C34878D82A}">
                    <a16:rowId xmlns:a16="http://schemas.microsoft.com/office/drawing/2014/main" val="3619102792"/>
                  </a:ext>
                </a:extLst>
              </a:tr>
              <a:tr h="370840">
                <a:tc>
                  <a:txBody>
                    <a:bodyPr/>
                    <a:lstStyle/>
                    <a:p>
                      <a:r>
                        <a:rPr lang="fr-FR" sz="1500" dirty="0">
                          <a:latin typeface="Avenir Book" panose="02000503020000020003" pitchFamily="2" charset="0"/>
                        </a:rPr>
                        <a:t>2020-2021</a:t>
                      </a: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CH" sz="1500" kern="1200" dirty="0">
                          <a:solidFill>
                            <a:schemeClr val="tx1"/>
                          </a:solidFill>
                          <a:effectLst/>
                          <a:latin typeface="Avenir Book" panose="02000503020000020003" pitchFamily="2" charset="0"/>
                          <a:ea typeface="+mn-ea"/>
                          <a:cs typeface="+mn-cs"/>
                        </a:rPr>
                        <a:t>Formation des formateurs dans l’ensemble des provinces, formation des enseignantes, installation du software dans toutes les écoles équipées de salles informatiques, amélioration de la version mobile, diffusion ultérieure dans les écoles, exercices et examens réalisé avec les ordinateurs, expérimentation dans les classes de l’utilisation du logiciel sur les Smartphones et LapDoc, création de matériel didactique supplémentaire dont des vidéo pour les formations, emploi du software pour la gestion comptable des écoles. </a:t>
                      </a:r>
                    </a:p>
                  </a:txBody>
                  <a:tcPr>
                    <a:noFill/>
                  </a:tcPr>
                </a:tc>
                <a:tc>
                  <a:txBody>
                    <a:bodyPr/>
                    <a:lstStyle/>
                    <a:p>
                      <a:endParaRPr lang="fr-FR" sz="1500" dirty="0">
                        <a:latin typeface="Avenir Book" panose="02000503020000020003" pitchFamily="2" charset="0"/>
                      </a:endParaRPr>
                    </a:p>
                  </a:txBody>
                  <a:tcPr>
                    <a:noFill/>
                  </a:tcPr>
                </a:tc>
                <a:extLst>
                  <a:ext uri="{0D108BD9-81ED-4DB2-BD59-A6C34878D82A}">
                    <a16:rowId xmlns:a16="http://schemas.microsoft.com/office/drawing/2014/main" val="3422428978"/>
                  </a:ext>
                </a:extLst>
              </a:tr>
              <a:tr h="370840">
                <a:tc>
                  <a:txBody>
                    <a:bodyPr/>
                    <a:lstStyle/>
                    <a:p>
                      <a:r>
                        <a:rPr lang="fr-FR" sz="1500" dirty="0">
                          <a:latin typeface="Avenir Book" panose="02000503020000020003" pitchFamily="2" charset="0"/>
                        </a:rPr>
                        <a:t>2021</a:t>
                      </a: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CH" sz="1500" kern="1200" dirty="0">
                          <a:solidFill>
                            <a:schemeClr val="tx1"/>
                          </a:solidFill>
                          <a:effectLst/>
                          <a:latin typeface="Avenir Book" panose="02000503020000020003" pitchFamily="2" charset="0"/>
                          <a:ea typeface="+mn-ea"/>
                          <a:cs typeface="+mn-cs"/>
                        </a:rPr>
                        <a:t>Initiation de collaborations internationales pour partager les expériences et les problèmes, notamment avec les autres pays de l'espace OHADA.</a:t>
                      </a:r>
                    </a:p>
                  </a:txBody>
                  <a:tcPr>
                    <a:noFill/>
                  </a:tcPr>
                </a:tc>
                <a:tc>
                  <a:txBody>
                    <a:bodyPr/>
                    <a:lstStyle/>
                    <a:p>
                      <a:endParaRPr lang="fr-FR" sz="1500">
                        <a:latin typeface="Avenir Book" panose="02000503020000020003" pitchFamily="2" charset="0"/>
                      </a:endParaRPr>
                    </a:p>
                  </a:txBody>
                  <a:tcPr>
                    <a:noFill/>
                  </a:tcPr>
                </a:tc>
                <a:extLst>
                  <a:ext uri="{0D108BD9-81ED-4DB2-BD59-A6C34878D82A}">
                    <a16:rowId xmlns:a16="http://schemas.microsoft.com/office/drawing/2014/main" val="854835094"/>
                  </a:ext>
                </a:extLst>
              </a:tr>
              <a:tr h="370840">
                <a:tc>
                  <a:txBody>
                    <a:bodyPr/>
                    <a:lstStyle/>
                    <a:p>
                      <a:r>
                        <a:rPr lang="fr-FR" sz="1500" dirty="0">
                          <a:latin typeface="Avenir Book" panose="02000503020000020003" pitchFamily="2" charset="0"/>
                        </a:rPr>
                        <a:t>2022-2025</a:t>
                      </a:r>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CH" sz="1500" kern="1200" dirty="0">
                          <a:solidFill>
                            <a:schemeClr val="tx1"/>
                          </a:solidFill>
                          <a:effectLst/>
                          <a:latin typeface="Avenir Book" panose="02000503020000020003" pitchFamily="2" charset="0"/>
                          <a:ea typeface="+mn-ea"/>
                          <a:cs typeface="+mn-cs"/>
                        </a:rPr>
                        <a:t>Amélioration des infrastructures informatiques des écoles, introduction à l’utilisation réalisée systématiquement dans toutes les écoles.</a:t>
                      </a:r>
                    </a:p>
                  </a:txBody>
                  <a:tcPr>
                    <a:noFill/>
                  </a:tcPr>
                </a:tc>
                <a:tc>
                  <a:txBody>
                    <a:bodyPr/>
                    <a:lstStyle/>
                    <a:p>
                      <a:endParaRPr lang="fr-FR" sz="1500" dirty="0">
                        <a:latin typeface="Avenir Book" panose="02000503020000020003" pitchFamily="2" charset="0"/>
                      </a:endParaRPr>
                    </a:p>
                  </a:txBody>
                  <a:tcPr>
                    <a:noFill/>
                  </a:tcPr>
                </a:tc>
                <a:extLst>
                  <a:ext uri="{0D108BD9-81ED-4DB2-BD59-A6C34878D82A}">
                    <a16:rowId xmlns:a16="http://schemas.microsoft.com/office/drawing/2014/main" val="629367375"/>
                  </a:ext>
                </a:extLst>
              </a:tr>
            </a:tbl>
          </a:graphicData>
        </a:graphic>
      </p:graphicFrame>
    </p:spTree>
    <p:extLst>
      <p:ext uri="{BB962C8B-B14F-4D97-AF65-F5344CB8AC3E}">
        <p14:creationId xmlns:p14="http://schemas.microsoft.com/office/powerpoint/2010/main" val="3718109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87F81A34-3CD8-AD45-AC68-44198B8FB692}"/>
              </a:ext>
            </a:extLst>
          </p:cNvPr>
          <p:cNvSpPr/>
          <p:nvPr/>
        </p:nvSpPr>
        <p:spPr>
          <a:xfrm>
            <a:off x="-1" y="357008"/>
            <a:ext cx="10199484" cy="549920"/>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3C8673A7-C5EA-9F4F-9C98-1AADCBDE8686}"/>
              </a:ext>
            </a:extLst>
          </p:cNvPr>
          <p:cNvSpPr txBox="1"/>
          <p:nvPr/>
        </p:nvSpPr>
        <p:spPr>
          <a:xfrm>
            <a:off x="251503" y="414485"/>
            <a:ext cx="9947980" cy="492443"/>
          </a:xfrm>
          <a:prstGeom prst="rect">
            <a:avLst/>
          </a:prstGeom>
          <a:noFill/>
        </p:spPr>
        <p:txBody>
          <a:bodyPr wrap="none" rtlCol="0">
            <a:spAutoFit/>
          </a:bodyPr>
          <a:lstStyle/>
          <a:p>
            <a:r>
              <a:rPr lang="it-CH" sz="2600" dirty="0">
                <a:latin typeface="Avenir Light" panose="020B0402020203020204" pitchFamily="34" charset="77"/>
              </a:rPr>
              <a:t>La légitimité du projet – Système OHADA et innovation technique</a:t>
            </a:r>
          </a:p>
        </p:txBody>
      </p:sp>
      <p:sp>
        <p:nvSpPr>
          <p:cNvPr id="6" name="CasellaDiTesto 5">
            <a:extLst>
              <a:ext uri="{FF2B5EF4-FFF2-40B4-BE49-F238E27FC236}">
                <a16:creationId xmlns:a16="http://schemas.microsoft.com/office/drawing/2014/main" id="{65FA9849-E1EB-F641-B7C0-799BFE54BB3D}"/>
              </a:ext>
            </a:extLst>
          </p:cNvPr>
          <p:cNvSpPr txBox="1"/>
          <p:nvPr/>
        </p:nvSpPr>
        <p:spPr>
          <a:xfrm>
            <a:off x="625576" y="1396572"/>
            <a:ext cx="10325057" cy="4447371"/>
          </a:xfrm>
          <a:prstGeom prst="rect">
            <a:avLst/>
          </a:prstGeom>
          <a:noFill/>
        </p:spPr>
        <p:txBody>
          <a:bodyPr wrap="square" rtlCol="0">
            <a:spAutoFit/>
          </a:bodyPr>
          <a:lstStyle/>
          <a:p>
            <a:pPr marL="285750" indent="-285750" algn="just">
              <a:buFont typeface="Arial" panose="020B0604020202020204" pitchFamily="34" charset="0"/>
              <a:buChar char="•"/>
            </a:pPr>
            <a:r>
              <a:rPr lang="it-CH" sz="1700" b="1" dirty="0">
                <a:latin typeface="Avenir Light" panose="020B0402020203020204" pitchFamily="34" charset="77"/>
              </a:rPr>
              <a:t>Conformation au systeme OHADA</a:t>
            </a:r>
          </a:p>
          <a:p>
            <a:pPr algn="just"/>
            <a:r>
              <a:rPr lang="it-CH" sz="1700" dirty="0">
                <a:latin typeface="Avenir Light" panose="020B0402020203020204" pitchFamily="34" charset="77"/>
              </a:rPr>
              <a:t>En 2012 la RDC rejoint </a:t>
            </a:r>
            <a:r>
              <a:rPr lang="it-CH" sz="1700" dirty="0">
                <a:latin typeface="Avenir Light" panose="020B0402020203020204" pitchFamily="34" charset="77"/>
                <a:hlinkClick r:id="rId2"/>
              </a:rPr>
              <a:t>l’OHADA, l’Organisation africaine pour l’harmonisation du droit commercial</a:t>
            </a:r>
            <a:r>
              <a:rPr lang="it-CH" sz="1700" dirty="0">
                <a:latin typeface="Avenir Light" panose="020B0402020203020204" pitchFamily="34" charset="77"/>
              </a:rPr>
              <a:t>, en reprenant ensuite la législation de cette communauté, qui compte 17 États membres . </a:t>
            </a:r>
          </a:p>
          <a:p>
            <a:pPr algn="just"/>
            <a:r>
              <a:rPr lang="it-CH" sz="1700" dirty="0">
                <a:latin typeface="Avenir Light" panose="020B0402020203020204" pitchFamily="34" charset="77"/>
              </a:rPr>
              <a:t>Le système OHADA dispose d’un </a:t>
            </a:r>
            <a:r>
              <a:rPr lang="it-CH" sz="1700" b="1" dirty="0">
                <a:latin typeface="Avenir Light" panose="020B0402020203020204" pitchFamily="34" charset="77"/>
              </a:rPr>
              <a:t>plan comptable très structuré</a:t>
            </a:r>
            <a:r>
              <a:rPr lang="it-CH" sz="1700" dirty="0">
                <a:latin typeface="Avenir Light" panose="020B0402020203020204" pitchFamily="34" charset="77"/>
              </a:rPr>
              <a:t>, </a:t>
            </a:r>
            <a:r>
              <a:rPr lang="it-CH" sz="1700" b="1" dirty="0">
                <a:latin typeface="Avenir Light" panose="020B0402020203020204" pitchFamily="34" charset="77"/>
              </a:rPr>
              <a:t>conçu pour être utilisé avec des outils informatiques</a:t>
            </a:r>
            <a:r>
              <a:rPr lang="it-CH" sz="1700" dirty="0">
                <a:latin typeface="Avenir Light" panose="020B0402020203020204" pitchFamily="34" charset="77"/>
              </a:rPr>
              <a:t>. La standardisation et l'harmonisation des pratiques imposées par l'OHADA nécessitent donc un effort d'adaptation aux TIC dans le domaine de la comptabilité.</a:t>
            </a:r>
          </a:p>
          <a:p>
            <a:pPr algn="just"/>
            <a:endParaRPr lang="it-CH" sz="1700" dirty="0">
              <a:latin typeface="Avenir Light" panose="020B0402020203020204" pitchFamily="34" charset="77"/>
            </a:endParaRPr>
          </a:p>
          <a:p>
            <a:pPr algn="just"/>
            <a:endParaRPr lang="it-CH" sz="1700" dirty="0">
              <a:latin typeface="Avenir Light" panose="020B0402020203020204" pitchFamily="34" charset="77"/>
            </a:endParaRPr>
          </a:p>
          <a:p>
            <a:pPr marL="285750" indent="-285750" algn="just">
              <a:buFont typeface="Arial" panose="020B0604020202020204" pitchFamily="34" charset="0"/>
              <a:buChar char="•"/>
            </a:pPr>
            <a:r>
              <a:rPr lang="it-CH" sz="1700" b="1" dirty="0">
                <a:latin typeface="Avenir Light" panose="020B0402020203020204" pitchFamily="34" charset="77"/>
              </a:rPr>
              <a:t>Lutte contre le </a:t>
            </a:r>
            <a:r>
              <a:rPr lang="it-CH" sz="1700" b="1" i="1" dirty="0">
                <a:latin typeface="Avenir Light" panose="020B0402020203020204" pitchFamily="34" charset="77"/>
              </a:rPr>
              <a:t>digital divide </a:t>
            </a:r>
            <a:r>
              <a:rPr lang="it-CH" sz="1700" b="1" dirty="0">
                <a:latin typeface="Avenir Light" panose="020B0402020203020204" pitchFamily="34" charset="77"/>
              </a:rPr>
              <a:t>et innovation technologique</a:t>
            </a:r>
          </a:p>
          <a:p>
            <a:pPr algn="just"/>
            <a:r>
              <a:rPr lang="it-CH" sz="1700" dirty="0">
                <a:latin typeface="Avenir Book" panose="02000503020000020003" pitchFamily="2" charset="0"/>
              </a:rPr>
              <a:t>Les compétences dans le domaine des TIC sont de plus en plus nécessaires dans tous les emplois, notamment dans le domaine de l’administration et de la géstion comptable.</a:t>
            </a:r>
            <a:r>
              <a:rPr lang="it-CH" sz="1700" dirty="0">
                <a:latin typeface="Avenir Light" panose="020B0402020203020204" pitchFamily="34" charset="77"/>
              </a:rPr>
              <a:t> Le Ministère de l’Enseignement Primaire, Secondaire et Technique de la RDC a </a:t>
            </a:r>
            <a:r>
              <a:rPr lang="it-CH" sz="1700" b="1" dirty="0">
                <a:latin typeface="Avenir Light" panose="020B0402020203020204" pitchFamily="34" charset="77"/>
              </a:rPr>
              <a:t>estimé prioritaire le lancement d’un projet national visant le renforcement des compétences numériques dans la formation des techniciennes et techniciens comptables et lutter ainsi contre le </a:t>
            </a:r>
            <a:r>
              <a:rPr lang="it-CH" sz="1700" b="1" i="1" dirty="0">
                <a:latin typeface="Avenir Light" panose="020B0402020203020204" pitchFamily="34" charset="77"/>
              </a:rPr>
              <a:t>digital divide</a:t>
            </a:r>
            <a:r>
              <a:rPr lang="it-CH" sz="1700" dirty="0">
                <a:latin typeface="Avenir Light" panose="020B0402020203020204" pitchFamily="34" charset="77"/>
              </a:rPr>
              <a:t>. Une formation beaucoup plus attrayante pour les entreprises et qui peut rendre les étudiants plus compétitifs dans le monde du travail, en augmentant ainsi leurs chances de trouver un emploi.</a:t>
            </a:r>
          </a:p>
          <a:p>
            <a:pPr algn="just"/>
            <a:endParaRPr lang="it-CH" sz="1100" dirty="0">
              <a:latin typeface="Avenir Light" panose="020B0402020203020204" pitchFamily="34" charset="77"/>
            </a:endParaRPr>
          </a:p>
        </p:txBody>
      </p:sp>
    </p:spTree>
    <p:extLst>
      <p:ext uri="{BB962C8B-B14F-4D97-AF65-F5344CB8AC3E}">
        <p14:creationId xmlns:p14="http://schemas.microsoft.com/office/powerpoint/2010/main" val="1849821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tangolo 12">
            <a:extLst>
              <a:ext uri="{FF2B5EF4-FFF2-40B4-BE49-F238E27FC236}">
                <a16:creationId xmlns:a16="http://schemas.microsoft.com/office/drawing/2014/main" id="{39D43C91-AC12-EF4D-B664-D53DB0D0CB66}"/>
              </a:ext>
            </a:extLst>
          </p:cNvPr>
          <p:cNvSpPr/>
          <p:nvPr/>
        </p:nvSpPr>
        <p:spPr>
          <a:xfrm>
            <a:off x="1009536" y="3854418"/>
            <a:ext cx="5086464" cy="2800700"/>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dirty="0"/>
          </a:p>
        </p:txBody>
      </p:sp>
      <p:sp>
        <p:nvSpPr>
          <p:cNvPr id="4" name="Rettangolo 3">
            <a:extLst>
              <a:ext uri="{FF2B5EF4-FFF2-40B4-BE49-F238E27FC236}">
                <a16:creationId xmlns:a16="http://schemas.microsoft.com/office/drawing/2014/main" id="{96239549-89D9-0743-94AC-8F9DDD56BB1A}"/>
              </a:ext>
            </a:extLst>
          </p:cNvPr>
          <p:cNvSpPr/>
          <p:nvPr/>
        </p:nvSpPr>
        <p:spPr>
          <a:xfrm>
            <a:off x="0" y="166394"/>
            <a:ext cx="3924300" cy="602976"/>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CA44107A-5BD7-1044-ADEA-91FA27C1006A}"/>
              </a:ext>
            </a:extLst>
          </p:cNvPr>
          <p:cNvSpPr txBox="1"/>
          <p:nvPr/>
        </p:nvSpPr>
        <p:spPr>
          <a:xfrm>
            <a:off x="291024" y="257185"/>
            <a:ext cx="3367012" cy="492443"/>
          </a:xfrm>
          <a:prstGeom prst="rect">
            <a:avLst/>
          </a:prstGeom>
          <a:noFill/>
        </p:spPr>
        <p:txBody>
          <a:bodyPr wrap="none" rtlCol="0">
            <a:spAutoFit/>
          </a:bodyPr>
          <a:lstStyle/>
          <a:p>
            <a:r>
              <a:rPr lang="it-CH" sz="2600" dirty="0">
                <a:latin typeface="Avenir Light" panose="020B0402020203020204" pitchFamily="34" charset="77"/>
              </a:rPr>
              <a:t>Les impacts du projet</a:t>
            </a:r>
          </a:p>
        </p:txBody>
      </p:sp>
      <p:sp>
        <p:nvSpPr>
          <p:cNvPr id="7" name="Rettangolo 6">
            <a:extLst>
              <a:ext uri="{FF2B5EF4-FFF2-40B4-BE49-F238E27FC236}">
                <a16:creationId xmlns:a16="http://schemas.microsoft.com/office/drawing/2014/main" id="{B95A9C0E-4288-B446-B567-A94D1D9B34A3}"/>
              </a:ext>
            </a:extLst>
          </p:cNvPr>
          <p:cNvSpPr/>
          <p:nvPr/>
        </p:nvSpPr>
        <p:spPr>
          <a:xfrm>
            <a:off x="1009536" y="1066075"/>
            <a:ext cx="5086464" cy="2800700"/>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8" name="CasellaDiTesto 7">
            <a:extLst>
              <a:ext uri="{FF2B5EF4-FFF2-40B4-BE49-F238E27FC236}">
                <a16:creationId xmlns:a16="http://schemas.microsoft.com/office/drawing/2014/main" id="{3147AFDF-917B-9F4E-8274-3056F8AA7DC5}"/>
              </a:ext>
            </a:extLst>
          </p:cNvPr>
          <p:cNvSpPr txBox="1"/>
          <p:nvPr/>
        </p:nvSpPr>
        <p:spPr>
          <a:xfrm>
            <a:off x="1269726" y="1346038"/>
            <a:ext cx="4826274" cy="2308324"/>
          </a:xfrm>
          <a:prstGeom prst="rect">
            <a:avLst/>
          </a:prstGeom>
          <a:noFill/>
        </p:spPr>
        <p:txBody>
          <a:bodyPr wrap="square" rtlCol="0">
            <a:spAutoFit/>
          </a:bodyPr>
          <a:lstStyle/>
          <a:p>
            <a:r>
              <a:rPr lang="fr-FR" u="sng" dirty="0">
                <a:latin typeface="Avenir Book" panose="02000503020000020003" pitchFamily="2" charset="0"/>
              </a:rPr>
              <a:t>Bénéficiaires directs</a:t>
            </a:r>
          </a:p>
          <a:p>
            <a:pPr marL="285750" indent="-285750">
              <a:buFont typeface="Arial" panose="020B0604020202020204" pitchFamily="34" charset="0"/>
              <a:buChar char="•"/>
            </a:pPr>
            <a:r>
              <a:rPr lang="fr-FR" dirty="0">
                <a:latin typeface="Avenir Book" panose="02000503020000020003" pitchFamily="2" charset="0"/>
              </a:rPr>
              <a:t>700.000 élèves congolais des écoles techniques commerciales</a:t>
            </a:r>
          </a:p>
          <a:p>
            <a:pPr marL="285750" indent="-285750">
              <a:buFont typeface="Arial" panose="020B0604020202020204" pitchFamily="34" charset="0"/>
              <a:buChar char="•"/>
            </a:pPr>
            <a:r>
              <a:rPr lang="fr-FR" dirty="0">
                <a:latin typeface="Avenir Book" panose="02000503020000020003" pitchFamily="2" charset="0"/>
              </a:rPr>
              <a:t>13.000 enseignants en comptabilité et informatique</a:t>
            </a:r>
          </a:p>
          <a:p>
            <a:pPr marL="285750" indent="-285750">
              <a:buFont typeface="Arial" panose="020B0604020202020204" pitchFamily="34" charset="0"/>
              <a:buChar char="•"/>
            </a:pPr>
            <a:r>
              <a:rPr lang="fr-FR" dirty="0">
                <a:latin typeface="Avenir Book" panose="02000503020000020003" pitchFamily="2" charset="0"/>
              </a:rPr>
              <a:t>100 experts et Inspecteurs de la filière technique commerciale (Formateurs des Enseignants)</a:t>
            </a:r>
          </a:p>
        </p:txBody>
      </p:sp>
      <p:sp>
        <p:nvSpPr>
          <p:cNvPr id="9" name="CasellaDiTesto 8">
            <a:extLst>
              <a:ext uri="{FF2B5EF4-FFF2-40B4-BE49-F238E27FC236}">
                <a16:creationId xmlns:a16="http://schemas.microsoft.com/office/drawing/2014/main" id="{AFD71922-DF89-C645-BA30-8F1A341D3D2E}"/>
              </a:ext>
            </a:extLst>
          </p:cNvPr>
          <p:cNvSpPr txBox="1"/>
          <p:nvPr/>
        </p:nvSpPr>
        <p:spPr>
          <a:xfrm>
            <a:off x="1377943" y="4050089"/>
            <a:ext cx="4349650" cy="2308324"/>
          </a:xfrm>
          <a:prstGeom prst="rect">
            <a:avLst/>
          </a:prstGeom>
          <a:noFill/>
        </p:spPr>
        <p:txBody>
          <a:bodyPr wrap="square" rtlCol="0">
            <a:spAutoFit/>
          </a:bodyPr>
          <a:lstStyle/>
          <a:p>
            <a:r>
              <a:rPr lang="fr-FR" u="sng" dirty="0">
                <a:latin typeface="Avenir Book" panose="02000503020000020003" pitchFamily="2" charset="0"/>
              </a:rPr>
              <a:t>Bénéficiaires indirects</a:t>
            </a:r>
          </a:p>
          <a:p>
            <a:pPr marL="285750" indent="-285750">
              <a:buFont typeface="Arial" panose="020B0604020202020204" pitchFamily="34" charset="0"/>
              <a:buChar char="•"/>
            </a:pPr>
            <a:r>
              <a:rPr lang="fr-FR" dirty="0">
                <a:latin typeface="Avenir Book" panose="02000503020000020003" pitchFamily="2" charset="0"/>
              </a:rPr>
              <a:t>Les entreprises (qualité des assistants comptables) </a:t>
            </a:r>
          </a:p>
          <a:p>
            <a:pPr marL="285750" indent="-285750">
              <a:buFont typeface="Arial" panose="020B0604020202020204" pitchFamily="34" charset="0"/>
              <a:buChar char="•"/>
            </a:pPr>
            <a:r>
              <a:rPr lang="fr-FR" dirty="0">
                <a:latin typeface="Avenir Book" panose="02000503020000020003" pitchFamily="2" charset="0"/>
              </a:rPr>
              <a:t>Les parents (pour la paix sociale et la sécurité économique)</a:t>
            </a:r>
          </a:p>
          <a:p>
            <a:pPr marL="285750" indent="-285750">
              <a:buFont typeface="Arial" panose="020B0604020202020204" pitchFamily="34" charset="0"/>
              <a:buChar char="•"/>
            </a:pPr>
            <a:r>
              <a:rPr lang="fr-FR" dirty="0">
                <a:latin typeface="Avenir Book" panose="02000503020000020003" pitchFamily="2" charset="0"/>
              </a:rPr>
              <a:t>Le gouvernement (possibilité de renforcer le système fiscal et réduire les cas d’évasion)</a:t>
            </a:r>
          </a:p>
        </p:txBody>
      </p:sp>
      <p:pic>
        <p:nvPicPr>
          <p:cNvPr id="12" name="Immagine 11" descr="Immagine che contiene testo, persona, tavolo, pavimento&#10;&#10;Descrizione generata automaticamente">
            <a:extLst>
              <a:ext uri="{FF2B5EF4-FFF2-40B4-BE49-F238E27FC236}">
                <a16:creationId xmlns:a16="http://schemas.microsoft.com/office/drawing/2014/main" id="{4659C5BD-472A-CA42-86D0-CAA75AA69D08}"/>
              </a:ext>
            </a:extLst>
          </p:cNvPr>
          <p:cNvPicPr>
            <a:picLocks noChangeAspect="1"/>
          </p:cNvPicPr>
          <p:nvPr/>
        </p:nvPicPr>
        <p:blipFill>
          <a:blip r:embed="rId2"/>
          <a:stretch>
            <a:fillRect/>
          </a:stretch>
        </p:blipFill>
        <p:spPr>
          <a:xfrm>
            <a:off x="6667386" y="1315104"/>
            <a:ext cx="5086464" cy="5078627"/>
          </a:xfrm>
          <a:prstGeom prst="rect">
            <a:avLst/>
          </a:prstGeom>
        </p:spPr>
      </p:pic>
    </p:spTree>
    <p:extLst>
      <p:ext uri="{BB962C8B-B14F-4D97-AF65-F5344CB8AC3E}">
        <p14:creationId xmlns:p14="http://schemas.microsoft.com/office/powerpoint/2010/main" val="5536811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96239549-89D9-0743-94AC-8F9DDD56BB1A}"/>
              </a:ext>
            </a:extLst>
          </p:cNvPr>
          <p:cNvSpPr/>
          <p:nvPr/>
        </p:nvSpPr>
        <p:spPr>
          <a:xfrm>
            <a:off x="-1" y="357008"/>
            <a:ext cx="3373583" cy="549920"/>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5" name="CasellaDiTesto 4">
            <a:extLst>
              <a:ext uri="{FF2B5EF4-FFF2-40B4-BE49-F238E27FC236}">
                <a16:creationId xmlns:a16="http://schemas.microsoft.com/office/drawing/2014/main" id="{CA44107A-5BD7-1044-ADEA-91FA27C1006A}"/>
              </a:ext>
            </a:extLst>
          </p:cNvPr>
          <p:cNvSpPr txBox="1"/>
          <p:nvPr/>
        </p:nvSpPr>
        <p:spPr>
          <a:xfrm>
            <a:off x="251503" y="414485"/>
            <a:ext cx="2955361" cy="492443"/>
          </a:xfrm>
          <a:prstGeom prst="rect">
            <a:avLst/>
          </a:prstGeom>
          <a:noFill/>
        </p:spPr>
        <p:txBody>
          <a:bodyPr wrap="none" rtlCol="0">
            <a:spAutoFit/>
          </a:bodyPr>
          <a:lstStyle/>
          <a:p>
            <a:r>
              <a:rPr lang="it-CH" sz="2600" dirty="0">
                <a:latin typeface="Avenir Light" panose="020B0402020203020204" pitchFamily="34" charset="77"/>
              </a:rPr>
              <a:t>Quelques résultats</a:t>
            </a:r>
          </a:p>
        </p:txBody>
      </p:sp>
      <p:cxnSp>
        <p:nvCxnSpPr>
          <p:cNvPr id="3" name="Connettore 1 2">
            <a:extLst>
              <a:ext uri="{FF2B5EF4-FFF2-40B4-BE49-F238E27FC236}">
                <a16:creationId xmlns:a16="http://schemas.microsoft.com/office/drawing/2014/main" id="{4DE4B5E0-3EEB-F24A-BA55-C1F0AA365A13}"/>
              </a:ext>
            </a:extLst>
          </p:cNvPr>
          <p:cNvCxnSpPr/>
          <p:nvPr/>
        </p:nvCxnSpPr>
        <p:spPr>
          <a:xfrm>
            <a:off x="-1" y="3536950"/>
            <a:ext cx="12192001" cy="0"/>
          </a:xfrm>
          <a:prstGeom prst="line">
            <a:avLst/>
          </a:prstGeom>
          <a:ln w="34925">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94E1E30E-F719-3344-94A3-BC3C4D219873}"/>
              </a:ext>
            </a:extLst>
          </p:cNvPr>
          <p:cNvSpPr/>
          <p:nvPr/>
        </p:nvSpPr>
        <p:spPr>
          <a:xfrm>
            <a:off x="673100" y="3422652"/>
            <a:ext cx="203200" cy="209549"/>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CasellaDiTesto 13">
            <a:extLst>
              <a:ext uri="{FF2B5EF4-FFF2-40B4-BE49-F238E27FC236}">
                <a16:creationId xmlns:a16="http://schemas.microsoft.com/office/drawing/2014/main" id="{5EE14568-0E0A-BD4B-9518-A0117CD2016B}"/>
              </a:ext>
            </a:extLst>
          </p:cNvPr>
          <p:cNvSpPr txBox="1"/>
          <p:nvPr/>
        </p:nvSpPr>
        <p:spPr>
          <a:xfrm>
            <a:off x="251503" y="3727452"/>
            <a:ext cx="2821897" cy="3293209"/>
          </a:xfrm>
          <a:prstGeom prst="rect">
            <a:avLst/>
          </a:prstGeom>
          <a:noFill/>
        </p:spPr>
        <p:txBody>
          <a:bodyPr wrap="square" rtlCol="0">
            <a:spAutoFit/>
          </a:bodyPr>
          <a:lstStyle/>
          <a:p>
            <a:pPr algn="just"/>
            <a:r>
              <a:rPr lang="fr-FR" sz="1500" b="1" u="sng" dirty="0">
                <a:latin typeface="Avenir Book" panose="02000503020000020003" pitchFamily="2" charset="0"/>
              </a:rPr>
              <a:t>Mars 2019</a:t>
            </a:r>
          </a:p>
          <a:p>
            <a:r>
              <a:rPr lang="it-CH" sz="1400" i="1" dirty="0">
                <a:latin typeface="Avenir Book" panose="02000503020000020003" pitchFamily="2" charset="0"/>
              </a:rPr>
              <a:t>Premier cours pour la formation de formateurs: 900 Inspecteurs provinciaux de l’Enseignement Technique Commernciale et des Enseignants de comptabilité et informatique sur l’utilisation de Banana comptabilité pour la ville province de Kinshasa (4 Povinces Educationnelles)</a:t>
            </a:r>
          </a:p>
          <a:p>
            <a:pPr algn="just"/>
            <a:endParaRPr lang="it-CH" i="1" dirty="0"/>
          </a:p>
          <a:p>
            <a:pPr algn="just"/>
            <a:br>
              <a:rPr lang="it-CH" dirty="0"/>
            </a:br>
            <a:endParaRPr lang="it-CH" dirty="0"/>
          </a:p>
          <a:p>
            <a:pPr algn="just"/>
            <a:endParaRPr lang="fr-FR" sz="1300" b="1" dirty="0">
              <a:latin typeface="Avenir Book" panose="02000503020000020003" pitchFamily="2" charset="0"/>
            </a:endParaRPr>
          </a:p>
        </p:txBody>
      </p:sp>
      <p:sp>
        <p:nvSpPr>
          <p:cNvPr id="15" name="Ovale 14">
            <a:extLst>
              <a:ext uri="{FF2B5EF4-FFF2-40B4-BE49-F238E27FC236}">
                <a16:creationId xmlns:a16="http://schemas.microsoft.com/office/drawing/2014/main" id="{5996634D-F9A6-9F41-9371-086617438061}"/>
              </a:ext>
            </a:extLst>
          </p:cNvPr>
          <p:cNvSpPr/>
          <p:nvPr/>
        </p:nvSpPr>
        <p:spPr>
          <a:xfrm>
            <a:off x="3356033" y="3457575"/>
            <a:ext cx="203200" cy="209549"/>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7" name="CasellaDiTesto 16">
            <a:extLst>
              <a:ext uri="{FF2B5EF4-FFF2-40B4-BE49-F238E27FC236}">
                <a16:creationId xmlns:a16="http://schemas.microsoft.com/office/drawing/2014/main" id="{ED035A10-CCD6-504D-9925-B4A5ABE5B933}"/>
              </a:ext>
            </a:extLst>
          </p:cNvPr>
          <p:cNvSpPr txBox="1"/>
          <p:nvPr/>
        </p:nvSpPr>
        <p:spPr>
          <a:xfrm>
            <a:off x="2307434" y="1626304"/>
            <a:ext cx="3247232" cy="1831271"/>
          </a:xfrm>
          <a:prstGeom prst="rect">
            <a:avLst/>
          </a:prstGeom>
          <a:noFill/>
        </p:spPr>
        <p:txBody>
          <a:bodyPr wrap="square" rtlCol="0">
            <a:spAutoFit/>
          </a:bodyPr>
          <a:lstStyle/>
          <a:p>
            <a:r>
              <a:rPr lang="fr-FR" sz="1500" b="1" u="sng" dirty="0">
                <a:latin typeface="Avenir Book" panose="02000503020000020003" pitchFamily="2" charset="0"/>
              </a:rPr>
              <a:t>Septembre 2019</a:t>
            </a:r>
          </a:p>
          <a:p>
            <a:r>
              <a:rPr lang="it-CH" sz="1400" i="1" dirty="0">
                <a:latin typeface="Avenir Book" panose="02000503020000020003" pitchFamily="2" charset="0"/>
              </a:rPr>
              <a:t>Expérimentation au niveau scolaire et introduction du logiciel dans les calsses du quatrième niveau: début des enseignants sur l’utilisation des logiciels comptables Banana dans 122 écoles de la ville de Kinshasa (ou il y a des salles équipées)</a:t>
            </a:r>
          </a:p>
        </p:txBody>
      </p:sp>
      <p:sp>
        <p:nvSpPr>
          <p:cNvPr id="18" name="CasellaDiTesto 17">
            <a:extLst>
              <a:ext uri="{FF2B5EF4-FFF2-40B4-BE49-F238E27FC236}">
                <a16:creationId xmlns:a16="http://schemas.microsoft.com/office/drawing/2014/main" id="{B115DF68-FDA6-7D47-B0B2-3D6E99F98C9C}"/>
              </a:ext>
            </a:extLst>
          </p:cNvPr>
          <p:cNvSpPr txBox="1"/>
          <p:nvPr/>
        </p:nvSpPr>
        <p:spPr>
          <a:xfrm>
            <a:off x="4987356" y="3716396"/>
            <a:ext cx="3369244" cy="3554819"/>
          </a:xfrm>
          <a:prstGeom prst="rect">
            <a:avLst/>
          </a:prstGeom>
          <a:noFill/>
        </p:spPr>
        <p:txBody>
          <a:bodyPr wrap="square" rtlCol="0">
            <a:spAutoFit/>
          </a:bodyPr>
          <a:lstStyle/>
          <a:p>
            <a:r>
              <a:rPr lang="fr-FR" sz="1500" b="1" u="sng" dirty="0">
                <a:latin typeface="Avenir Book" panose="02000503020000020003" pitchFamily="2" charset="0"/>
              </a:rPr>
              <a:t>Décembre 2019 – Janvier 2020</a:t>
            </a:r>
          </a:p>
          <a:p>
            <a:r>
              <a:rPr lang="it-CH" sz="1400" i="1" dirty="0">
                <a:latin typeface="Avenir Book" panose="02000503020000020003" pitchFamily="2" charset="0"/>
              </a:rPr>
              <a:t>Formation de 297 Inspecteurs provinciaux de l’Enseignement Technique Commercial et des Eninsegnants de comptabilité et informatique sur l’utilisation du logiciel Banana Comptabilité dont:</a:t>
            </a:r>
          </a:p>
          <a:p>
            <a:pPr marL="171450" indent="-171450">
              <a:buFont typeface="Arial" panose="020B0604020202020204" pitchFamily="34" charset="0"/>
              <a:buChar char="•"/>
            </a:pPr>
            <a:r>
              <a:rPr lang="it-CH" sz="1200" i="1" dirty="0">
                <a:latin typeface="Avenir Book" panose="02000503020000020003" pitchFamily="2" charset="0"/>
              </a:rPr>
              <a:t>102 pour la ville de Lubumbashi (Province Educationnelle du Haut Katanga I)</a:t>
            </a:r>
          </a:p>
          <a:p>
            <a:pPr marL="171450" indent="-171450">
              <a:buFont typeface="Arial" panose="020B0604020202020204" pitchFamily="34" charset="0"/>
              <a:buChar char="•"/>
            </a:pPr>
            <a:r>
              <a:rPr lang="it-CH" sz="1200" i="1" dirty="0">
                <a:latin typeface="Avenir Book" panose="02000503020000020003" pitchFamily="2" charset="0"/>
              </a:rPr>
              <a:t>75 pour la ville de Kolwezi (Province Educationnelle de Lualaba I)</a:t>
            </a:r>
          </a:p>
          <a:p>
            <a:pPr marL="171450" indent="-171450">
              <a:buFont typeface="Arial" panose="020B0604020202020204" pitchFamily="34" charset="0"/>
              <a:buChar char="•"/>
            </a:pPr>
            <a:r>
              <a:rPr lang="it-CH" sz="1200" i="1" dirty="0">
                <a:latin typeface="Avenir Book" panose="02000503020000020003" pitchFamily="2" charset="0"/>
              </a:rPr>
              <a:t>120 pour la province du Kongo Central (aves ses deux trois Provinces Educationnelles)</a:t>
            </a:r>
          </a:p>
          <a:p>
            <a:endParaRPr lang="fr-FR" sz="1500" b="1" u="sng" dirty="0">
              <a:latin typeface="Avenir Book" panose="02000503020000020003" pitchFamily="2" charset="0"/>
            </a:endParaRPr>
          </a:p>
          <a:p>
            <a:endParaRPr lang="it-CH" sz="1200" i="1" dirty="0">
              <a:latin typeface="Avenir Book" panose="02000503020000020003" pitchFamily="2" charset="0"/>
            </a:endParaRPr>
          </a:p>
          <a:p>
            <a:endParaRPr lang="fr-FR" sz="1500" b="1" u="sng" dirty="0">
              <a:latin typeface="Avenir Book" panose="02000503020000020003" pitchFamily="2" charset="0"/>
            </a:endParaRPr>
          </a:p>
        </p:txBody>
      </p:sp>
      <p:sp>
        <p:nvSpPr>
          <p:cNvPr id="19" name="Ovale 18">
            <a:extLst>
              <a:ext uri="{FF2B5EF4-FFF2-40B4-BE49-F238E27FC236}">
                <a16:creationId xmlns:a16="http://schemas.microsoft.com/office/drawing/2014/main" id="{6E2CF923-86BB-A04A-B5D0-7AB285F24754}"/>
              </a:ext>
            </a:extLst>
          </p:cNvPr>
          <p:cNvSpPr/>
          <p:nvPr/>
        </p:nvSpPr>
        <p:spPr>
          <a:xfrm>
            <a:off x="6220730" y="3432175"/>
            <a:ext cx="203200" cy="209549"/>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0" name="Ovale 19">
            <a:extLst>
              <a:ext uri="{FF2B5EF4-FFF2-40B4-BE49-F238E27FC236}">
                <a16:creationId xmlns:a16="http://schemas.microsoft.com/office/drawing/2014/main" id="{659988E0-39F1-B441-8462-038288FC412C}"/>
              </a:ext>
            </a:extLst>
          </p:cNvPr>
          <p:cNvSpPr/>
          <p:nvPr/>
        </p:nvSpPr>
        <p:spPr>
          <a:xfrm>
            <a:off x="9214417" y="3422651"/>
            <a:ext cx="203200" cy="209549"/>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2" name="CasellaDiTesto 21">
            <a:extLst>
              <a:ext uri="{FF2B5EF4-FFF2-40B4-BE49-F238E27FC236}">
                <a16:creationId xmlns:a16="http://schemas.microsoft.com/office/drawing/2014/main" id="{C86BAAC9-6866-534A-A7BD-C390DA3E8788}"/>
              </a:ext>
            </a:extLst>
          </p:cNvPr>
          <p:cNvSpPr txBox="1"/>
          <p:nvPr/>
        </p:nvSpPr>
        <p:spPr>
          <a:xfrm>
            <a:off x="7855064" y="1508243"/>
            <a:ext cx="3528902" cy="2062103"/>
          </a:xfrm>
          <a:prstGeom prst="rect">
            <a:avLst/>
          </a:prstGeom>
          <a:noFill/>
        </p:spPr>
        <p:txBody>
          <a:bodyPr wrap="square" rtlCol="0">
            <a:spAutoFit/>
          </a:bodyPr>
          <a:lstStyle/>
          <a:p>
            <a:r>
              <a:rPr lang="fr-FR" sz="1500" b="1" u="sng" dirty="0">
                <a:latin typeface="Avenir Book" panose="02000503020000020003" pitchFamily="2" charset="0"/>
              </a:rPr>
              <a:t>Février 2020</a:t>
            </a:r>
          </a:p>
          <a:p>
            <a:r>
              <a:rPr lang="it-CH" sz="1400" i="1" dirty="0">
                <a:latin typeface="Avenir Book" panose="02000503020000020003" pitchFamily="2" charset="0"/>
              </a:rPr>
              <a:t>Introduction de l’enseignement-apprentissage sur l’utilisation des logiciels comptables dans les écoles de la Province du Kongo-central ; Haut-Katanga I et Lualaba I dont les enseignements ont bénéficié de la formation et ayant les salles informatiques équipées</a:t>
            </a:r>
            <a:endParaRPr lang="it-CH" sz="1400" dirty="0">
              <a:latin typeface="Avenir Book" panose="02000503020000020003" pitchFamily="2" charset="0"/>
            </a:endParaRPr>
          </a:p>
          <a:p>
            <a:endParaRPr lang="fr-FR" sz="1500" b="1" u="sng" dirty="0">
              <a:latin typeface="Avenir Book" panose="02000503020000020003" pitchFamily="2" charset="0"/>
            </a:endParaRPr>
          </a:p>
        </p:txBody>
      </p:sp>
    </p:spTree>
    <p:extLst>
      <p:ext uri="{BB962C8B-B14F-4D97-AF65-F5344CB8AC3E}">
        <p14:creationId xmlns:p14="http://schemas.microsoft.com/office/powerpoint/2010/main" val="1423680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descr="Immagine che contiene persona, portatile, interni, computer&#10;&#10;Descrizione generata automaticamente">
            <a:extLst>
              <a:ext uri="{FF2B5EF4-FFF2-40B4-BE49-F238E27FC236}">
                <a16:creationId xmlns:a16="http://schemas.microsoft.com/office/drawing/2014/main" id="{F400C459-6616-2149-B30E-C5FF4D66AF31}"/>
              </a:ext>
            </a:extLst>
          </p:cNvPr>
          <p:cNvPicPr>
            <a:picLocks noChangeAspect="1"/>
          </p:cNvPicPr>
          <p:nvPr/>
        </p:nvPicPr>
        <p:blipFill>
          <a:blip r:embed="rId2">
            <a:alphaModFix/>
          </a:blip>
          <a:stretch>
            <a:fillRect/>
          </a:stretch>
        </p:blipFill>
        <p:spPr>
          <a:xfrm>
            <a:off x="4749337" y="1524948"/>
            <a:ext cx="8846300" cy="4976044"/>
          </a:xfrm>
          <a:prstGeom prst="rect">
            <a:avLst/>
          </a:prstGeom>
          <a:effectLst/>
        </p:spPr>
      </p:pic>
      <p:sp>
        <p:nvSpPr>
          <p:cNvPr id="4" name="Rettangolo 3">
            <a:extLst>
              <a:ext uri="{FF2B5EF4-FFF2-40B4-BE49-F238E27FC236}">
                <a16:creationId xmlns:a16="http://schemas.microsoft.com/office/drawing/2014/main" id="{23467085-F8BB-CF47-A6EC-45BB55F72D29}"/>
              </a:ext>
            </a:extLst>
          </p:cNvPr>
          <p:cNvSpPr/>
          <p:nvPr/>
        </p:nvSpPr>
        <p:spPr>
          <a:xfrm>
            <a:off x="310573" y="1346397"/>
            <a:ext cx="4032827" cy="5321104"/>
          </a:xfrm>
          <a:prstGeom prst="rect">
            <a:avLst/>
          </a:prstGeom>
        </p:spPr>
        <p:txBody>
          <a:bodyPr wrap="square">
            <a:spAutoFit/>
          </a:bodyPr>
          <a:lstStyle/>
          <a:p>
            <a:pPr algn="just"/>
            <a:r>
              <a:rPr lang="it-CH" sz="2000" dirty="0">
                <a:latin typeface="Avenir Book" panose="02000503020000020003" pitchFamily="2" charset="0"/>
              </a:rPr>
              <a:t>Les logiciels sont encore peu utilisés dans la formation à la comptabilité. Ce projet </a:t>
            </a:r>
            <a:r>
              <a:rPr lang="it-CH" sz="2000" b="1" dirty="0">
                <a:latin typeface="Avenir Book" panose="02000503020000020003" pitchFamily="2" charset="0"/>
              </a:rPr>
              <a:t>place la RDC à l’avant-garde au rang mondial</a:t>
            </a:r>
            <a:r>
              <a:rPr lang="it-CH" sz="2000" dirty="0">
                <a:latin typeface="Avenir Book" panose="02000503020000020003" pitchFamily="2" charset="0"/>
              </a:rPr>
              <a:t>. Il s’agit d’un projet qui peut être répété et il peut être pris comme point de référence pour d’autres intitutions et nations (p.ex, autres pays membres de l’OHADA) qui souhaitent renforcer la formation de techniciens et techniciennes comptables pour la rendre plus conforme aux besoins d’un monde de plus en plus numérique, notamment dans le domaine du travail.</a:t>
            </a:r>
          </a:p>
        </p:txBody>
      </p:sp>
      <p:sp>
        <p:nvSpPr>
          <p:cNvPr id="5" name="Rettangolo 4">
            <a:extLst>
              <a:ext uri="{FF2B5EF4-FFF2-40B4-BE49-F238E27FC236}">
                <a16:creationId xmlns:a16="http://schemas.microsoft.com/office/drawing/2014/main" id="{F0291C73-8574-3D4A-BAD5-6B8EBFFC1D67}"/>
              </a:ext>
            </a:extLst>
          </p:cNvPr>
          <p:cNvSpPr/>
          <p:nvPr/>
        </p:nvSpPr>
        <p:spPr>
          <a:xfrm>
            <a:off x="-1" y="357008"/>
            <a:ext cx="4940301" cy="549920"/>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CH"/>
          </a:p>
        </p:txBody>
      </p:sp>
      <p:sp>
        <p:nvSpPr>
          <p:cNvPr id="6" name="CasellaDiTesto 5">
            <a:extLst>
              <a:ext uri="{FF2B5EF4-FFF2-40B4-BE49-F238E27FC236}">
                <a16:creationId xmlns:a16="http://schemas.microsoft.com/office/drawing/2014/main" id="{1129C050-5991-F14E-BAA3-045ACD24DE86}"/>
              </a:ext>
            </a:extLst>
          </p:cNvPr>
          <p:cNvSpPr txBox="1"/>
          <p:nvPr/>
        </p:nvSpPr>
        <p:spPr>
          <a:xfrm>
            <a:off x="175303" y="389085"/>
            <a:ext cx="4634154" cy="492443"/>
          </a:xfrm>
          <a:prstGeom prst="rect">
            <a:avLst/>
          </a:prstGeom>
          <a:noFill/>
        </p:spPr>
        <p:txBody>
          <a:bodyPr wrap="none" rtlCol="0">
            <a:spAutoFit/>
          </a:bodyPr>
          <a:lstStyle/>
          <a:p>
            <a:r>
              <a:rPr lang="it-CH" sz="2600" dirty="0">
                <a:latin typeface="Avenir Light" panose="020B0402020203020204" pitchFamily="34" charset="77"/>
              </a:rPr>
              <a:t>Un projet qui peut être répété</a:t>
            </a:r>
          </a:p>
        </p:txBody>
      </p:sp>
    </p:spTree>
    <p:extLst>
      <p:ext uri="{BB962C8B-B14F-4D97-AF65-F5344CB8AC3E}">
        <p14:creationId xmlns:p14="http://schemas.microsoft.com/office/powerpoint/2010/main" val="1869852835"/>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26599</TotalTime>
  <Words>1866</Words>
  <Application>Microsoft Macintosh PowerPoint</Application>
  <PresentationFormat>Widescreen</PresentationFormat>
  <Paragraphs>136</Paragraphs>
  <Slides>12</Slides>
  <Notes>1</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12</vt:i4>
      </vt:variant>
    </vt:vector>
  </HeadingPairs>
  <TitlesOfParts>
    <vt:vector size="18" baseType="lpstr">
      <vt:lpstr>Arial</vt:lpstr>
      <vt:lpstr>Avenir Book</vt:lpstr>
      <vt:lpstr>Avenir Light</vt:lpstr>
      <vt:lpstr>Calibri</vt:lpstr>
      <vt:lpstr>Calibri Light</vt:lpstr>
      <vt:lpstr>Tema di Office</vt:lpstr>
      <vt:lpstr>Renforcement des compétences numériques dans la formation des techniciens comptables en République Démocratique du Congo</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Renforcement des compétences numériques dans la formazion des techniciens comptables en République Démocratique du Congo</dc:title>
  <dc:creator>Fiorenza Conforti</dc:creator>
  <cp:lastModifiedBy>Fiorenza Conforti</cp:lastModifiedBy>
  <cp:revision>105</cp:revision>
  <dcterms:created xsi:type="dcterms:W3CDTF">2020-12-13T09:57:32Z</dcterms:created>
  <dcterms:modified xsi:type="dcterms:W3CDTF">2021-03-01T07:08:18Z</dcterms:modified>
</cp:coreProperties>
</file>

<file path=docProps/thumbnail.jpeg>
</file>